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1" r:id="rId1"/>
  </p:sldMasterIdLst>
  <p:notesMasterIdLst>
    <p:notesMasterId r:id="rId84"/>
  </p:notesMasterIdLst>
  <p:sldIdLst>
    <p:sldId id="256" r:id="rId2"/>
    <p:sldId id="340" r:id="rId3"/>
    <p:sldId id="369" r:id="rId4"/>
    <p:sldId id="257" r:id="rId5"/>
    <p:sldId id="258" r:id="rId6"/>
    <p:sldId id="259" r:id="rId7"/>
    <p:sldId id="260" r:id="rId8"/>
    <p:sldId id="262" r:id="rId9"/>
    <p:sldId id="263" r:id="rId10"/>
    <p:sldId id="329" r:id="rId11"/>
    <p:sldId id="264" r:id="rId12"/>
    <p:sldId id="265" r:id="rId13"/>
    <p:sldId id="266" r:id="rId14"/>
    <p:sldId id="330" r:id="rId15"/>
    <p:sldId id="331" r:id="rId16"/>
    <p:sldId id="261" r:id="rId17"/>
    <p:sldId id="334" r:id="rId18"/>
    <p:sldId id="267" r:id="rId19"/>
    <p:sldId id="333" r:id="rId20"/>
    <p:sldId id="268" r:id="rId21"/>
    <p:sldId id="269" r:id="rId22"/>
    <p:sldId id="335" r:id="rId23"/>
    <p:sldId id="270" r:id="rId24"/>
    <p:sldId id="336" r:id="rId25"/>
    <p:sldId id="337" r:id="rId26"/>
    <p:sldId id="272" r:id="rId27"/>
    <p:sldId id="338" r:id="rId28"/>
    <p:sldId id="339" r:id="rId29"/>
    <p:sldId id="273" r:id="rId30"/>
    <p:sldId id="341" r:id="rId31"/>
    <p:sldId id="274" r:id="rId32"/>
    <p:sldId id="275" r:id="rId33"/>
    <p:sldId id="276" r:id="rId34"/>
    <p:sldId id="277" r:id="rId35"/>
    <p:sldId id="286" r:id="rId36"/>
    <p:sldId id="291" r:id="rId37"/>
    <p:sldId id="288" r:id="rId38"/>
    <p:sldId id="289" r:id="rId39"/>
    <p:sldId id="290" r:id="rId40"/>
    <p:sldId id="292" r:id="rId41"/>
    <p:sldId id="294" r:id="rId42"/>
    <p:sldId id="295" r:id="rId43"/>
    <p:sldId id="293" r:id="rId44"/>
    <p:sldId id="296" r:id="rId45"/>
    <p:sldId id="297" r:id="rId46"/>
    <p:sldId id="298" r:id="rId47"/>
    <p:sldId id="352" r:id="rId48"/>
    <p:sldId id="353" r:id="rId49"/>
    <p:sldId id="354" r:id="rId50"/>
    <p:sldId id="355" r:id="rId51"/>
    <p:sldId id="345" r:id="rId52"/>
    <p:sldId id="346" r:id="rId53"/>
    <p:sldId id="356" r:id="rId54"/>
    <p:sldId id="347" r:id="rId55"/>
    <p:sldId id="348" r:id="rId56"/>
    <p:sldId id="357" r:id="rId57"/>
    <p:sldId id="342" r:id="rId58"/>
    <p:sldId id="318" r:id="rId59"/>
    <p:sldId id="279" r:id="rId60"/>
    <p:sldId id="349" r:id="rId61"/>
    <p:sldId id="358" r:id="rId62"/>
    <p:sldId id="359" r:id="rId63"/>
    <p:sldId id="360" r:id="rId64"/>
    <p:sldId id="361" r:id="rId65"/>
    <p:sldId id="280" r:id="rId66"/>
    <p:sldId id="311" r:id="rId67"/>
    <p:sldId id="350" r:id="rId68"/>
    <p:sldId id="312" r:id="rId69"/>
    <p:sldId id="314" r:id="rId70"/>
    <p:sldId id="315" r:id="rId71"/>
    <p:sldId id="316" r:id="rId72"/>
    <p:sldId id="317" r:id="rId73"/>
    <p:sldId id="365" r:id="rId74"/>
    <p:sldId id="351" r:id="rId75"/>
    <p:sldId id="281" r:id="rId76"/>
    <p:sldId id="362" r:id="rId77"/>
    <p:sldId id="366" r:id="rId78"/>
    <p:sldId id="324" r:id="rId79"/>
    <p:sldId id="364" r:id="rId80"/>
    <p:sldId id="323" r:id="rId81"/>
    <p:sldId id="328" r:id="rId82"/>
    <p:sldId id="368" r:id="rId83"/>
  </p:sldIdLst>
  <p:sldSz cx="9144000" cy="6858000" type="screen4x3"/>
  <p:notesSz cx="6797675" cy="9874250"/>
  <p:defaultTextStyle>
    <a:defPPr>
      <a:defRPr lang="tr-TR"/>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66"/>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35758FB7-9AC5-4552-8A53-C91805E547FA}" styleName="Tema Uygulanmış Stil 1 - Vurgu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729" autoAdjust="0"/>
    <p:restoredTop sz="94660"/>
  </p:normalViewPr>
  <p:slideViewPr>
    <p:cSldViewPr>
      <p:cViewPr>
        <p:scale>
          <a:sx n="64" d="100"/>
          <a:sy n="64" d="100"/>
        </p:scale>
        <p:origin x="-2994" y="-109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tr-TR"/>
          </a:p>
        </p:txBody>
      </p:sp>
      <p:sp>
        <p:nvSpPr>
          <p:cNvPr id="3" name="2 Veri Yer Tutucusu"/>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9FFC751-3819-4C7B-A392-F7164468A8C2}" type="datetimeFigureOut">
              <a:rPr lang="tr-TR"/>
              <a:pPr>
                <a:defRPr/>
              </a:pPr>
              <a:t>23.05.2014</a:t>
            </a:fld>
            <a:endParaRPr lang="tr-TR"/>
          </a:p>
        </p:txBody>
      </p:sp>
      <p:sp>
        <p:nvSpPr>
          <p:cNvPr id="4" name="3 Slayt Görüntüsü Yer Tutucusu"/>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tr-TR" noProof="0"/>
          </a:p>
        </p:txBody>
      </p:sp>
      <p:sp>
        <p:nvSpPr>
          <p:cNvPr id="5" name="4 Not Yer Tutucusu"/>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tr-TR" noProof="0" smtClean="0"/>
              <a:t>Asıl metin stillerini düzenlemek için tıklatın</a:t>
            </a:r>
          </a:p>
          <a:p>
            <a:pPr lvl="1"/>
            <a:r>
              <a:rPr lang="tr-TR" noProof="0" smtClean="0"/>
              <a:t>İkinci düzey</a:t>
            </a:r>
          </a:p>
          <a:p>
            <a:pPr lvl="2"/>
            <a:r>
              <a:rPr lang="tr-TR" noProof="0" smtClean="0"/>
              <a:t>Üçüncü düzey</a:t>
            </a:r>
          </a:p>
          <a:p>
            <a:pPr lvl="3"/>
            <a:r>
              <a:rPr lang="tr-TR" noProof="0" smtClean="0"/>
              <a:t>Dördüncü düzey</a:t>
            </a:r>
          </a:p>
          <a:p>
            <a:pPr lvl="4"/>
            <a:r>
              <a:rPr lang="tr-TR" noProof="0" smtClean="0"/>
              <a:t>Beşinci düzey</a:t>
            </a:r>
            <a:endParaRPr lang="tr-TR" noProof="0"/>
          </a:p>
        </p:txBody>
      </p:sp>
      <p:sp>
        <p:nvSpPr>
          <p:cNvPr id="6" name="5 Altbilgi Yer Tutucusu"/>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tr-TR"/>
          </a:p>
        </p:txBody>
      </p:sp>
      <p:sp>
        <p:nvSpPr>
          <p:cNvPr id="7" name="6 Slayt Numarası Yer Tutucusu"/>
          <p:cNvSpPr>
            <a:spLocks noGrp="1"/>
          </p:cNvSpPr>
          <p:nvPr>
            <p:ph type="sldNum" sz="quarter" idx="5"/>
          </p:nvPr>
        </p:nvSpPr>
        <p:spPr>
          <a:xfrm>
            <a:off x="3849688" y="9378950"/>
            <a:ext cx="2946400" cy="493713"/>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26B71E8-81B0-4954-85F6-3909759BFDDE}" type="slidenum">
              <a:rPr lang="tr-TR"/>
              <a:pPr>
                <a:defRPr/>
              </a:pPr>
              <a:t>‹#›</a:t>
            </a:fld>
            <a:endParaRPr lang="tr-TR"/>
          </a:p>
        </p:txBody>
      </p:sp>
    </p:spTree>
    <p:extLst>
      <p:ext uri="{BB962C8B-B14F-4D97-AF65-F5344CB8AC3E}">
        <p14:creationId xmlns="" xmlns:p14="http://schemas.microsoft.com/office/powerpoint/2010/main" val="4029838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6259"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95236"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D4F74B-3F1E-4E17-B26A-9450EFEFEAD5}" type="slidenum">
              <a:rPr lang="tr-TR" smtClean="0"/>
              <a:pPr fontAlgn="base">
                <a:spcBef>
                  <a:spcPct val="0"/>
                </a:spcBef>
                <a:spcAft>
                  <a:spcPct val="0"/>
                </a:spcAft>
                <a:defRPr/>
              </a:pPr>
              <a:t>8</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97283" name="2 Not Yer Tutucusu"/>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smtClean="0"/>
          </a:p>
        </p:txBody>
      </p:sp>
      <p:sp>
        <p:nvSpPr>
          <p:cNvPr id="96260" name="3 Slayt Numarası Yer Tutucusu"/>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C351713-A816-4B90-99C8-60ECE913B8F2}" type="slidenum">
              <a:rPr lang="tr-TR" smtClean="0"/>
              <a:pPr fontAlgn="base">
                <a:spcBef>
                  <a:spcPct val="0"/>
                </a:spcBef>
                <a:spcAft>
                  <a:spcPct val="0"/>
                </a:spcAft>
                <a:defRPr/>
              </a:pPr>
              <a:t>14</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4" name="7 Yuvarlatılmış Çapraz Köşeli Dikdörtgen"/>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7 Başlık"/>
          <p:cNvSpPr>
            <a:spLocks noGrp="1"/>
          </p:cNvSpPr>
          <p:nvPr>
            <p:ph type="ctrTitle"/>
          </p:nvPr>
        </p:nvSpPr>
        <p:spPr>
          <a:xfrm>
            <a:off x="464234" y="381001"/>
            <a:ext cx="8229600" cy="2209800"/>
          </a:xfrm>
        </p:spPr>
        <p:txBody>
          <a:bodyPr lIns="45720" rIns="228600"/>
          <a:lstStyle>
            <a:lvl1pPr marL="0" algn="r">
              <a:defRPr sz="4800"/>
            </a:lvl1pPr>
            <a:extLst/>
          </a:lstStyle>
          <a:p>
            <a:r>
              <a:rPr lang="tr-TR" smtClean="0"/>
              <a:t>Asıl başlık stili için tıklatın</a:t>
            </a:r>
            <a:endParaRPr lang="en-US"/>
          </a:p>
        </p:txBody>
      </p:sp>
      <p:sp>
        <p:nvSpPr>
          <p:cNvPr id="9" name="8 Alt Başlık"/>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tr-TR" smtClean="0"/>
              <a:t>Asıl alt başlık stilini düzenlemek için tıklatın</a:t>
            </a:r>
            <a:endParaRPr lang="en-US"/>
          </a:p>
        </p:txBody>
      </p:sp>
      <p:sp>
        <p:nvSpPr>
          <p:cNvPr id="5" name="9 Veri Yer Tutucusu"/>
          <p:cNvSpPr>
            <a:spLocks noGrp="1"/>
          </p:cNvSpPr>
          <p:nvPr>
            <p:ph type="dt" sz="half" idx="10"/>
          </p:nvPr>
        </p:nvSpPr>
        <p:spPr>
          <a:xfrm>
            <a:off x="5562600" y="6508750"/>
            <a:ext cx="3001963" cy="274638"/>
          </a:xfrm>
        </p:spPr>
        <p:txBody>
          <a:bodyPr vert="horz" rtlCol="0"/>
          <a:lstStyle>
            <a:lvl1pPr>
              <a:defRPr/>
            </a:lvl1pPr>
            <a:extLst/>
          </a:lstStyle>
          <a:p>
            <a:pPr>
              <a:defRPr/>
            </a:pPr>
            <a:fld id="{88C29101-C079-4796-B628-99449B0CE932}" type="datetime1">
              <a:rPr lang="tr-TR" smtClean="0"/>
              <a:pPr>
                <a:defRPr/>
              </a:pPr>
              <a:t>23.05.2014</a:t>
            </a:fld>
            <a:endParaRPr lang="tr-TR"/>
          </a:p>
        </p:txBody>
      </p:sp>
      <p:sp>
        <p:nvSpPr>
          <p:cNvPr id="6" name="10 Slayt Numarası Yer Tutucusu"/>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9D78EE0A-9162-4E89-8AC6-7FE32A79FCEE}" type="slidenum">
              <a:rPr lang="tr-TR"/>
              <a:pPr>
                <a:defRPr/>
              </a:pPr>
              <a:t>‹#›</a:t>
            </a:fld>
            <a:endParaRPr lang="tr-TR"/>
          </a:p>
        </p:txBody>
      </p:sp>
      <p:sp>
        <p:nvSpPr>
          <p:cNvPr id="7" name="11 Altbilgi Yer Tutucusu"/>
          <p:cNvSpPr>
            <a:spLocks noGrp="1"/>
          </p:cNvSpPr>
          <p:nvPr>
            <p:ph type="ftr" sz="quarter" idx="12"/>
          </p:nvPr>
        </p:nvSpPr>
        <p:spPr>
          <a:xfrm>
            <a:off x="1600200" y="6508750"/>
            <a:ext cx="3906838" cy="274638"/>
          </a:xfrm>
        </p:spPr>
        <p:txBody>
          <a:bodyPr vert="horz" rtlCol="0"/>
          <a:lstStyle>
            <a:lvl1pPr>
              <a:defRPr/>
            </a:lvl1pPr>
            <a:extLst/>
          </a:lstStyle>
          <a:p>
            <a:pPr>
              <a:defRPr/>
            </a:pPr>
            <a:r>
              <a:rPr lang="tr-TR" smtClean="0"/>
              <a:t>ÇANKAYA REHBERLİK VE ARAŞTIRMA MERKEZİ</a:t>
            </a:r>
            <a:endParaRPr lang="tr-TR"/>
          </a:p>
        </p:txBody>
      </p:sp>
    </p:spTree>
    <p:extLst>
      <p:ext uri="{BB962C8B-B14F-4D97-AF65-F5344CB8AC3E}">
        <p14:creationId xmlns="" xmlns:p14="http://schemas.microsoft.com/office/powerpoint/2010/main" val="2730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Dikey Metin Yer Tutucusu"/>
          <p:cNvSpPr>
            <a:spLocks noGrp="1"/>
          </p:cNvSpPr>
          <p:nvPr>
            <p:ph type="body" orient="vert" idx="1"/>
          </p:nvPr>
        </p:nvSpPr>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 Altbilgi Yer Tutucusu"/>
          <p:cNvSpPr>
            <a:spLocks noGrp="1"/>
          </p:cNvSpPr>
          <p:nvPr>
            <p:ph type="ftr" sz="quarter" idx="10"/>
          </p:nvPr>
        </p:nvSpPr>
        <p:spPr/>
        <p:txBody>
          <a:bodyPr/>
          <a:lstStyle>
            <a:lvl1pPr>
              <a:defRPr/>
            </a:lvl1pPr>
          </a:lstStyle>
          <a:p>
            <a:pPr>
              <a:defRPr/>
            </a:pPr>
            <a:r>
              <a:rPr lang="tr-TR" smtClean="0"/>
              <a:t>ÇANKAYA REHBERLİK VE ARAŞTIRMA MERKEZİ</a:t>
            </a:r>
            <a:endParaRPr lang="tr-TR"/>
          </a:p>
        </p:txBody>
      </p:sp>
      <p:sp>
        <p:nvSpPr>
          <p:cNvPr id="5" name="13 Veri Yer Tutucusu"/>
          <p:cNvSpPr>
            <a:spLocks noGrp="1"/>
          </p:cNvSpPr>
          <p:nvPr>
            <p:ph type="dt" sz="half" idx="11"/>
          </p:nvPr>
        </p:nvSpPr>
        <p:spPr/>
        <p:txBody>
          <a:bodyPr/>
          <a:lstStyle>
            <a:lvl1pPr>
              <a:defRPr/>
            </a:lvl1pPr>
          </a:lstStyle>
          <a:p>
            <a:pPr>
              <a:defRPr/>
            </a:pPr>
            <a:fld id="{6431FB9E-E4C4-4B20-AEFD-972EF2104248}" type="datetime1">
              <a:rPr lang="tr-TR" smtClean="0"/>
              <a:pPr>
                <a:defRPr/>
              </a:pPr>
              <a:t>23.05.2014</a:t>
            </a:fld>
            <a:endParaRPr lang="tr-TR"/>
          </a:p>
        </p:txBody>
      </p:sp>
      <p:sp>
        <p:nvSpPr>
          <p:cNvPr id="6" name="22 Slayt Numarası Yer Tutucusu"/>
          <p:cNvSpPr>
            <a:spLocks noGrp="1"/>
          </p:cNvSpPr>
          <p:nvPr>
            <p:ph type="sldNum" sz="quarter" idx="12"/>
          </p:nvPr>
        </p:nvSpPr>
        <p:spPr/>
        <p:txBody>
          <a:bodyPr/>
          <a:lstStyle>
            <a:lvl1pPr>
              <a:defRPr/>
            </a:lvl1pPr>
          </a:lstStyle>
          <a:p>
            <a:pPr>
              <a:defRPr/>
            </a:pPr>
            <a:fld id="{5DA99B01-0305-4DBC-B19C-2D90B5C449C1}" type="slidenum">
              <a:rPr lang="tr-TR"/>
              <a:pPr>
                <a:defRPr/>
              </a:pPr>
              <a:t>‹#›</a:t>
            </a:fld>
            <a:endParaRPr lang="tr-TR"/>
          </a:p>
        </p:txBody>
      </p:sp>
    </p:spTree>
    <p:extLst>
      <p:ext uri="{BB962C8B-B14F-4D97-AF65-F5344CB8AC3E}">
        <p14:creationId xmlns="" xmlns:p14="http://schemas.microsoft.com/office/powerpoint/2010/main" val="2742270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lvl1pPr algn="l">
              <a:defRPr/>
            </a:lvl1pPr>
            <a:extLst/>
          </a:lstStyle>
          <a:p>
            <a:r>
              <a:rPr lang="tr-TR" smtClean="0"/>
              <a:t>Asıl başlık stili için tıklatın</a:t>
            </a:r>
            <a:endParaRPr lang="en-US"/>
          </a:p>
        </p:txBody>
      </p:sp>
      <p:sp>
        <p:nvSpPr>
          <p:cNvPr id="3" name="2 Dikey Metin Yer Tutucusu"/>
          <p:cNvSpPr>
            <a:spLocks noGrp="1"/>
          </p:cNvSpPr>
          <p:nvPr>
            <p:ph type="body" orient="vert" idx="1"/>
          </p:nvPr>
        </p:nvSpPr>
        <p:spPr>
          <a:xfrm>
            <a:off x="457200" y="274638"/>
            <a:ext cx="6019800" cy="5851525"/>
          </a:xfrm>
        </p:spPr>
        <p:txBody>
          <a:bodyPr vert="eaVert"/>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2 Altbilgi Yer Tutucusu"/>
          <p:cNvSpPr>
            <a:spLocks noGrp="1"/>
          </p:cNvSpPr>
          <p:nvPr>
            <p:ph type="ftr" sz="quarter" idx="10"/>
          </p:nvPr>
        </p:nvSpPr>
        <p:spPr/>
        <p:txBody>
          <a:bodyPr/>
          <a:lstStyle>
            <a:lvl1pPr>
              <a:defRPr/>
            </a:lvl1pPr>
          </a:lstStyle>
          <a:p>
            <a:pPr>
              <a:defRPr/>
            </a:pPr>
            <a:r>
              <a:rPr lang="tr-TR" smtClean="0"/>
              <a:t>ÇANKAYA REHBERLİK VE ARAŞTIRMA MERKEZİ</a:t>
            </a:r>
            <a:endParaRPr lang="tr-TR"/>
          </a:p>
        </p:txBody>
      </p:sp>
      <p:sp>
        <p:nvSpPr>
          <p:cNvPr id="5" name="13 Veri Yer Tutucusu"/>
          <p:cNvSpPr>
            <a:spLocks noGrp="1"/>
          </p:cNvSpPr>
          <p:nvPr>
            <p:ph type="dt" sz="half" idx="11"/>
          </p:nvPr>
        </p:nvSpPr>
        <p:spPr/>
        <p:txBody>
          <a:bodyPr/>
          <a:lstStyle>
            <a:lvl1pPr>
              <a:defRPr/>
            </a:lvl1pPr>
          </a:lstStyle>
          <a:p>
            <a:pPr>
              <a:defRPr/>
            </a:pPr>
            <a:fld id="{948AC692-9190-4775-801A-3CC75BCAF18C}" type="datetime1">
              <a:rPr lang="tr-TR" smtClean="0"/>
              <a:pPr>
                <a:defRPr/>
              </a:pPr>
              <a:t>23.05.2014</a:t>
            </a:fld>
            <a:endParaRPr lang="tr-TR"/>
          </a:p>
        </p:txBody>
      </p:sp>
      <p:sp>
        <p:nvSpPr>
          <p:cNvPr id="6" name="22 Slayt Numarası Yer Tutucusu"/>
          <p:cNvSpPr>
            <a:spLocks noGrp="1"/>
          </p:cNvSpPr>
          <p:nvPr>
            <p:ph type="sldNum" sz="quarter" idx="12"/>
          </p:nvPr>
        </p:nvSpPr>
        <p:spPr/>
        <p:txBody>
          <a:bodyPr/>
          <a:lstStyle>
            <a:lvl1pPr>
              <a:defRPr/>
            </a:lvl1pPr>
          </a:lstStyle>
          <a:p>
            <a:pPr>
              <a:defRPr/>
            </a:pPr>
            <a:fld id="{63EF196C-5C35-49E2-9A30-7F77A123990C}" type="slidenum">
              <a:rPr lang="tr-TR"/>
              <a:pPr>
                <a:defRPr/>
              </a:pPr>
              <a:t>‹#›</a:t>
            </a:fld>
            <a:endParaRPr lang="tr-TR"/>
          </a:p>
        </p:txBody>
      </p:sp>
    </p:spTree>
    <p:extLst>
      <p:ext uri="{BB962C8B-B14F-4D97-AF65-F5344CB8AC3E}">
        <p14:creationId xmlns="" xmlns:p14="http://schemas.microsoft.com/office/powerpoint/2010/main" val="3586450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Başlık ve Tablo">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1143000"/>
          </a:xfrm>
        </p:spPr>
        <p:txBody>
          <a:bodyPr/>
          <a:lstStyle/>
          <a:p>
            <a:r>
              <a:rPr lang="tr-TR" smtClean="0"/>
              <a:t>Asıl başlık stili için tıklatın</a:t>
            </a:r>
            <a:endParaRPr lang="tr-TR"/>
          </a:p>
        </p:txBody>
      </p:sp>
      <p:sp>
        <p:nvSpPr>
          <p:cNvPr id="3" name="2 Tablo Yer Tutucusu"/>
          <p:cNvSpPr>
            <a:spLocks noGrp="1"/>
          </p:cNvSpPr>
          <p:nvPr>
            <p:ph type="tbl" idx="1"/>
          </p:nvPr>
        </p:nvSpPr>
        <p:spPr>
          <a:xfrm>
            <a:off x="457200" y="1600200"/>
            <a:ext cx="8229600" cy="4525963"/>
          </a:xfrm>
        </p:spPr>
        <p:txBody>
          <a:bodyPr>
            <a:normAutofit/>
          </a:bodyPr>
          <a:lstStyle/>
          <a:p>
            <a:pPr lvl="0"/>
            <a:endParaRPr lang="tr-TR" noProof="0"/>
          </a:p>
        </p:txBody>
      </p:sp>
      <p:sp>
        <p:nvSpPr>
          <p:cNvPr id="4" name="3 Veri Yer Tutucusu"/>
          <p:cNvSpPr>
            <a:spLocks noGrp="1"/>
          </p:cNvSpPr>
          <p:nvPr>
            <p:ph type="dt" sz="half" idx="10"/>
          </p:nvPr>
        </p:nvSpPr>
        <p:spPr>
          <a:xfrm>
            <a:off x="457200" y="6245225"/>
            <a:ext cx="2133600" cy="476250"/>
          </a:xfrm>
        </p:spPr>
        <p:txBody>
          <a:bodyPr/>
          <a:lstStyle>
            <a:lvl1pPr>
              <a:defRPr/>
            </a:lvl1pPr>
          </a:lstStyle>
          <a:p>
            <a:pPr>
              <a:defRPr/>
            </a:pPr>
            <a:fld id="{AACF7BB5-994D-4761-A4DD-FC3C3FCB6425}" type="datetime1">
              <a:rPr lang="tr-TR" smtClean="0"/>
              <a:pPr>
                <a:defRPr/>
              </a:pPr>
              <a:t>23.05.2014</a:t>
            </a:fld>
            <a:endParaRPr lang="tr-TR"/>
          </a:p>
        </p:txBody>
      </p:sp>
      <p:sp>
        <p:nvSpPr>
          <p:cNvPr id="5" name="4 Altbilgi Yer Tutucusu"/>
          <p:cNvSpPr>
            <a:spLocks noGrp="1"/>
          </p:cNvSpPr>
          <p:nvPr>
            <p:ph type="ftr" sz="quarter" idx="11"/>
          </p:nvPr>
        </p:nvSpPr>
        <p:spPr>
          <a:xfrm>
            <a:off x="3124200" y="6245225"/>
            <a:ext cx="2895600" cy="476250"/>
          </a:xfrm>
        </p:spPr>
        <p:txBody>
          <a:bodyPr/>
          <a:lstStyle>
            <a:lvl1pPr>
              <a:defRPr/>
            </a:lvl1pPr>
          </a:lstStyle>
          <a:p>
            <a:pPr>
              <a:defRPr/>
            </a:pPr>
            <a:r>
              <a:rPr lang="tr-TR" smtClean="0"/>
              <a:t>ÇANKAYA REHBERLİK VE ARAŞTIRMA MERKEZİ</a:t>
            </a:r>
            <a:endParaRPr lang="tr-TR"/>
          </a:p>
        </p:txBody>
      </p:sp>
      <p:sp>
        <p:nvSpPr>
          <p:cNvPr id="6" name="5 Slayt Numarası Yer Tutucusu"/>
          <p:cNvSpPr>
            <a:spLocks noGrp="1"/>
          </p:cNvSpPr>
          <p:nvPr>
            <p:ph type="sldNum" sz="quarter" idx="12"/>
          </p:nvPr>
        </p:nvSpPr>
        <p:spPr>
          <a:xfrm>
            <a:off x="6553200" y="6245225"/>
            <a:ext cx="2133600" cy="476250"/>
          </a:xfrm>
        </p:spPr>
        <p:txBody>
          <a:bodyPr/>
          <a:lstStyle>
            <a:lvl1pPr>
              <a:defRPr/>
            </a:lvl1pPr>
          </a:lstStyle>
          <a:p>
            <a:pPr>
              <a:defRPr/>
            </a:pPr>
            <a:fld id="{546ACA63-2ADC-4277-9514-E7BDA5B20FC2}" type="slidenum">
              <a:rPr lang="tr-TR"/>
              <a:pPr>
                <a:defRPr/>
              </a:pPr>
              <a:t>‹#›</a:t>
            </a:fld>
            <a:endParaRPr lang="tr-TR"/>
          </a:p>
        </p:txBody>
      </p:sp>
    </p:spTree>
    <p:extLst>
      <p:ext uri="{BB962C8B-B14F-4D97-AF65-F5344CB8AC3E}">
        <p14:creationId xmlns="" xmlns:p14="http://schemas.microsoft.com/office/powerpoint/2010/main" val="915541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4" name="7 Dikdörtgen"/>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idx="1"/>
          </p:nvPr>
        </p:nvSpPr>
        <p:spPr/>
        <p:txBody>
          <a:bodyPr/>
          <a:lstStyle>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5" name="3 Veri Yer Tutucusu"/>
          <p:cNvSpPr>
            <a:spLocks noGrp="1"/>
          </p:cNvSpPr>
          <p:nvPr>
            <p:ph type="dt" sz="half" idx="10"/>
          </p:nvPr>
        </p:nvSpPr>
        <p:spPr/>
        <p:txBody>
          <a:bodyPr/>
          <a:lstStyle>
            <a:lvl1pPr>
              <a:defRPr/>
            </a:lvl1pPr>
            <a:extLst/>
          </a:lstStyle>
          <a:p>
            <a:pPr>
              <a:defRPr/>
            </a:pPr>
            <a:fld id="{97066539-0029-4818-8D11-20F9C0AC195C}" type="datetime1">
              <a:rPr lang="tr-TR" smtClean="0"/>
              <a:pPr>
                <a:defRPr/>
              </a:pPr>
              <a:t>23.05.2014</a:t>
            </a:fld>
            <a:endParaRPr lang="tr-TR"/>
          </a:p>
        </p:txBody>
      </p:sp>
      <p:sp>
        <p:nvSpPr>
          <p:cNvPr id="6" name="4 Altbilgi Yer Tutucusu"/>
          <p:cNvSpPr>
            <a:spLocks noGrp="1"/>
          </p:cNvSpPr>
          <p:nvPr>
            <p:ph type="ftr" sz="quarter" idx="11"/>
          </p:nvPr>
        </p:nvSpPr>
        <p:spPr/>
        <p:txBody>
          <a:bodyPr/>
          <a:lstStyle>
            <a:lvl1pPr>
              <a:defRPr/>
            </a:lvl1pPr>
            <a:extLst/>
          </a:lstStyle>
          <a:p>
            <a:pPr>
              <a:defRPr/>
            </a:pPr>
            <a:r>
              <a:rPr lang="tr-TR" smtClean="0"/>
              <a:t>ÇANKAYA REHBERLİK VE ARAŞTIRMA MERKEZİ</a:t>
            </a:r>
            <a:endParaRPr lang="tr-TR"/>
          </a:p>
        </p:txBody>
      </p:sp>
      <p:sp>
        <p:nvSpPr>
          <p:cNvPr id="7" name="5 Slayt Numarası Yer Tutucusu"/>
          <p:cNvSpPr>
            <a:spLocks noGrp="1"/>
          </p:cNvSpPr>
          <p:nvPr>
            <p:ph type="sldNum" sz="quarter" idx="12"/>
          </p:nvPr>
        </p:nvSpPr>
        <p:spPr/>
        <p:txBody>
          <a:bodyPr/>
          <a:lstStyle>
            <a:lvl1pPr>
              <a:defRPr/>
            </a:lvl1pPr>
            <a:extLst/>
          </a:lstStyle>
          <a:p>
            <a:pPr>
              <a:defRPr/>
            </a:pPr>
            <a:fld id="{8EEA7ECB-F073-481F-831B-D7BDAC7CC0EA}" type="slidenum">
              <a:rPr lang="tr-TR"/>
              <a:pPr>
                <a:defRPr/>
              </a:pPr>
              <a:t>‹#›</a:t>
            </a:fld>
            <a:endParaRPr lang="tr-TR"/>
          </a:p>
        </p:txBody>
      </p:sp>
    </p:spTree>
    <p:extLst>
      <p:ext uri="{BB962C8B-B14F-4D97-AF65-F5344CB8AC3E}">
        <p14:creationId xmlns="" xmlns:p14="http://schemas.microsoft.com/office/powerpoint/2010/main" val="245880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4" name="7 Dikdörtgen"/>
          <p:cNvSpPr/>
          <p:nvPr/>
        </p:nvSpPr>
        <p:spPr>
          <a:xfrm>
            <a:off x="1000125" y="3267075"/>
            <a:ext cx="74072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722313" y="3287713"/>
            <a:ext cx="7772400" cy="1509712"/>
          </a:xfrm>
        </p:spPr>
        <p:txBody>
          <a:bodyPr rIns="128016"/>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tr-TR" smtClean="0"/>
              <a:t>Asıl metin stillerini düzenlemek için tıklatın</a:t>
            </a:r>
          </a:p>
        </p:txBody>
      </p:sp>
      <p:sp>
        <p:nvSpPr>
          <p:cNvPr id="5" name="7 Veri Yer Tutucusu"/>
          <p:cNvSpPr>
            <a:spLocks noGrp="1"/>
          </p:cNvSpPr>
          <p:nvPr>
            <p:ph type="dt" sz="half" idx="10"/>
          </p:nvPr>
        </p:nvSpPr>
        <p:spPr>
          <a:xfrm>
            <a:off x="5562600" y="6513513"/>
            <a:ext cx="3001963" cy="274637"/>
          </a:xfrm>
        </p:spPr>
        <p:txBody>
          <a:bodyPr vert="horz" rtlCol="0"/>
          <a:lstStyle>
            <a:lvl1pPr>
              <a:defRPr/>
            </a:lvl1pPr>
            <a:extLst/>
          </a:lstStyle>
          <a:p>
            <a:pPr>
              <a:defRPr/>
            </a:pPr>
            <a:fld id="{35EC332A-8EC3-4AFF-B64B-93FC079DADCA}" type="datetime1">
              <a:rPr lang="tr-TR" smtClean="0"/>
              <a:pPr>
                <a:defRPr/>
              </a:pPr>
              <a:t>23.05.2014</a:t>
            </a:fld>
            <a:endParaRPr lang="tr-TR"/>
          </a:p>
        </p:txBody>
      </p:sp>
      <p:sp>
        <p:nvSpPr>
          <p:cNvPr id="6" name="8 Slayt Numarası Yer Tutucusu"/>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8CDA888A-452C-4EBB-9591-D3121865FE62}" type="slidenum">
              <a:rPr lang="tr-TR"/>
              <a:pPr>
                <a:defRPr/>
              </a:pPr>
              <a:t>‹#›</a:t>
            </a:fld>
            <a:endParaRPr lang="tr-TR"/>
          </a:p>
        </p:txBody>
      </p:sp>
      <p:sp>
        <p:nvSpPr>
          <p:cNvPr id="7" name="9 Altbilgi Yer Tutucusu"/>
          <p:cNvSpPr>
            <a:spLocks noGrp="1"/>
          </p:cNvSpPr>
          <p:nvPr>
            <p:ph type="ftr" sz="quarter" idx="12"/>
          </p:nvPr>
        </p:nvSpPr>
        <p:spPr>
          <a:xfrm>
            <a:off x="1600200" y="6513513"/>
            <a:ext cx="3906838" cy="274637"/>
          </a:xfrm>
        </p:spPr>
        <p:txBody>
          <a:bodyPr vert="horz" rtlCol="0"/>
          <a:lstStyle>
            <a:lvl1pPr>
              <a:defRPr/>
            </a:lvl1pPr>
            <a:extLst/>
          </a:lstStyle>
          <a:p>
            <a:pPr>
              <a:defRPr/>
            </a:pPr>
            <a:r>
              <a:rPr lang="tr-TR" smtClean="0"/>
              <a:t>ÇANKAYA REHBERLİK VE ARAŞTIRMA MERKEZİ</a:t>
            </a:r>
            <a:endParaRPr lang="tr-TR"/>
          </a:p>
        </p:txBody>
      </p:sp>
    </p:spTree>
    <p:extLst>
      <p:ext uri="{BB962C8B-B14F-4D97-AF65-F5344CB8AC3E}">
        <p14:creationId xmlns="" xmlns:p14="http://schemas.microsoft.com/office/powerpoint/2010/main" val="20043483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5" name="7 Dikdörtgen"/>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p:txBody>
          <a:bodyPr/>
          <a:lstStyle>
            <a:extLst/>
          </a:lstStyle>
          <a:p>
            <a:r>
              <a:rPr lang="tr-TR" smtClean="0"/>
              <a:t>Asıl başlık stili için tıklatın</a:t>
            </a:r>
            <a:endParaRPr lang="en-US"/>
          </a:p>
        </p:txBody>
      </p:sp>
      <p:sp>
        <p:nvSpPr>
          <p:cNvPr id="3" name="2 İçerik Yer Tutucusu"/>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3 İçerik Yer Tutucusu"/>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4 Veri Yer Tutucusu"/>
          <p:cNvSpPr>
            <a:spLocks noGrp="1"/>
          </p:cNvSpPr>
          <p:nvPr>
            <p:ph type="dt" sz="half" idx="10"/>
          </p:nvPr>
        </p:nvSpPr>
        <p:spPr/>
        <p:txBody>
          <a:bodyPr/>
          <a:lstStyle>
            <a:lvl1pPr>
              <a:defRPr/>
            </a:lvl1pPr>
            <a:extLst/>
          </a:lstStyle>
          <a:p>
            <a:pPr>
              <a:defRPr/>
            </a:pPr>
            <a:fld id="{319EC2A3-3609-4F05-8BC2-70C087A9BA34}" type="datetime1">
              <a:rPr lang="tr-TR" smtClean="0"/>
              <a:pPr>
                <a:defRPr/>
              </a:pPr>
              <a:t>23.05.2014</a:t>
            </a:fld>
            <a:endParaRPr lang="tr-TR"/>
          </a:p>
        </p:txBody>
      </p:sp>
      <p:sp>
        <p:nvSpPr>
          <p:cNvPr id="7" name="5 Altbilgi Yer Tutucusu"/>
          <p:cNvSpPr>
            <a:spLocks noGrp="1"/>
          </p:cNvSpPr>
          <p:nvPr>
            <p:ph type="ftr" sz="quarter" idx="11"/>
          </p:nvPr>
        </p:nvSpPr>
        <p:spPr/>
        <p:txBody>
          <a:bodyPr/>
          <a:lstStyle>
            <a:lvl1pPr>
              <a:defRPr/>
            </a:lvl1pPr>
            <a:extLst/>
          </a:lstStyle>
          <a:p>
            <a:pPr>
              <a:defRPr/>
            </a:pPr>
            <a:r>
              <a:rPr lang="tr-TR" smtClean="0"/>
              <a:t>ÇANKAYA REHBERLİK VE ARAŞTIRMA MERKEZİ</a:t>
            </a:r>
            <a:endParaRPr lang="tr-TR"/>
          </a:p>
        </p:txBody>
      </p:sp>
      <p:sp>
        <p:nvSpPr>
          <p:cNvPr id="8" name="6 Slayt Numarası Yer Tutucusu"/>
          <p:cNvSpPr>
            <a:spLocks noGrp="1"/>
          </p:cNvSpPr>
          <p:nvPr>
            <p:ph type="sldNum" sz="quarter" idx="12"/>
          </p:nvPr>
        </p:nvSpPr>
        <p:spPr>
          <a:xfrm>
            <a:off x="8640763" y="6515100"/>
            <a:ext cx="465137" cy="273050"/>
          </a:xfrm>
        </p:spPr>
        <p:txBody>
          <a:bodyPr/>
          <a:lstStyle>
            <a:lvl1pPr>
              <a:defRPr/>
            </a:lvl1pPr>
            <a:extLst/>
          </a:lstStyle>
          <a:p>
            <a:pPr>
              <a:defRPr/>
            </a:pPr>
            <a:fld id="{71DC80A7-43E3-4209-9A5B-3AAB431E8FE9}" type="slidenum">
              <a:rPr lang="tr-TR"/>
              <a:pPr>
                <a:defRPr/>
              </a:pPr>
              <a:t>‹#›</a:t>
            </a:fld>
            <a:endParaRPr lang="tr-TR"/>
          </a:p>
        </p:txBody>
      </p:sp>
    </p:spTree>
    <p:extLst>
      <p:ext uri="{BB962C8B-B14F-4D97-AF65-F5344CB8AC3E}">
        <p14:creationId xmlns="" xmlns:p14="http://schemas.microsoft.com/office/powerpoint/2010/main" val="357385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7" name="7 Dikdörtgen"/>
          <p:cNvSpPr/>
          <p:nvPr/>
        </p:nvSpPr>
        <p:spPr>
          <a:xfrm>
            <a:off x="617538" y="2165350"/>
            <a:ext cx="3748087"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8" name="8 Dikdörtgen"/>
          <p:cNvSpPr/>
          <p:nvPr/>
        </p:nvSpPr>
        <p:spPr>
          <a:xfrm>
            <a:off x="4800600" y="2165350"/>
            <a:ext cx="3749675"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457200" y="251948"/>
            <a:ext cx="8229600" cy="1143000"/>
          </a:xfrm>
        </p:spPr>
        <p:txBody>
          <a:bodyPr/>
          <a:lstStyle>
            <a:lvl1pPr>
              <a:defRPr/>
            </a:lvl1pPr>
            <a:extLst/>
          </a:lstStyle>
          <a:p>
            <a:r>
              <a:rPr lang="tr-TR" smtClean="0"/>
              <a:t>Asıl başlık stili için tıklatın</a:t>
            </a:r>
            <a:endParaRPr lang="en-US"/>
          </a:p>
        </p:txBody>
      </p:sp>
      <p:sp>
        <p:nvSpPr>
          <p:cNvPr id="3" name="2 Metin Yer Tutucusu"/>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4" name="3 Metin Yer Tutucusu"/>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a:r>
              <a:rPr lang="tr-TR" smtClean="0"/>
              <a:t>Asıl metin stillerini düzenlemek için tıklatın</a:t>
            </a:r>
          </a:p>
        </p:txBody>
      </p:sp>
      <p:sp>
        <p:nvSpPr>
          <p:cNvPr id="5" name="4 İçerik Yer Tutucusu"/>
          <p:cNvSpPr>
            <a:spLocks noGrp="1"/>
          </p:cNvSpPr>
          <p:nvPr>
            <p:ph sz="quarter" idx="2"/>
          </p:nvPr>
        </p:nvSpPr>
        <p:spPr>
          <a:xfrm>
            <a:off x="457200" y="2362200"/>
            <a:ext cx="4040188" cy="3941763"/>
          </a:xfrm>
        </p:spPr>
        <p:txBody>
          <a:bodyPr/>
          <a:lstStyle>
            <a:lvl1pPr>
              <a:defRPr sz="22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5 İçerik Yer Tutucusu"/>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9" name="6 Veri Yer Tutucusu"/>
          <p:cNvSpPr>
            <a:spLocks noGrp="1"/>
          </p:cNvSpPr>
          <p:nvPr>
            <p:ph type="dt" sz="half" idx="10"/>
          </p:nvPr>
        </p:nvSpPr>
        <p:spPr/>
        <p:txBody>
          <a:bodyPr/>
          <a:lstStyle>
            <a:lvl1pPr>
              <a:defRPr/>
            </a:lvl1pPr>
            <a:extLst/>
          </a:lstStyle>
          <a:p>
            <a:pPr>
              <a:defRPr/>
            </a:pPr>
            <a:fld id="{FC687363-16A6-4391-889C-EE6EA67C7ED7}" type="datetime1">
              <a:rPr lang="tr-TR" smtClean="0"/>
              <a:pPr>
                <a:defRPr/>
              </a:pPr>
              <a:t>23.05.2014</a:t>
            </a:fld>
            <a:endParaRPr lang="tr-TR"/>
          </a:p>
        </p:txBody>
      </p:sp>
      <p:sp>
        <p:nvSpPr>
          <p:cNvPr id="10" name="7 Altbilgi Yer Tutucusu"/>
          <p:cNvSpPr>
            <a:spLocks noGrp="1"/>
          </p:cNvSpPr>
          <p:nvPr>
            <p:ph type="ftr" sz="quarter" idx="11"/>
          </p:nvPr>
        </p:nvSpPr>
        <p:spPr/>
        <p:txBody>
          <a:bodyPr/>
          <a:lstStyle>
            <a:lvl1pPr>
              <a:defRPr/>
            </a:lvl1pPr>
            <a:extLst/>
          </a:lstStyle>
          <a:p>
            <a:pPr>
              <a:defRPr/>
            </a:pPr>
            <a:r>
              <a:rPr lang="tr-TR" smtClean="0"/>
              <a:t>ÇANKAYA REHBERLİK VE ARAŞTIRMA MERKEZİ</a:t>
            </a:r>
            <a:endParaRPr lang="tr-TR"/>
          </a:p>
        </p:txBody>
      </p:sp>
      <p:sp>
        <p:nvSpPr>
          <p:cNvPr id="11" name="8 Slayt Numarası Yer Tutucusu"/>
          <p:cNvSpPr>
            <a:spLocks noGrp="1"/>
          </p:cNvSpPr>
          <p:nvPr>
            <p:ph type="sldNum" sz="quarter" idx="12"/>
          </p:nvPr>
        </p:nvSpPr>
        <p:spPr>
          <a:xfrm>
            <a:off x="8640763" y="6515100"/>
            <a:ext cx="465137" cy="273050"/>
          </a:xfrm>
        </p:spPr>
        <p:txBody>
          <a:bodyPr/>
          <a:lstStyle>
            <a:lvl1pPr>
              <a:defRPr/>
            </a:lvl1pPr>
            <a:extLst/>
          </a:lstStyle>
          <a:p>
            <a:pPr>
              <a:defRPr/>
            </a:pPr>
            <a:fld id="{7BA46FB5-9393-4076-9106-CFB4437FFEF1}" type="slidenum">
              <a:rPr lang="tr-TR"/>
              <a:pPr>
                <a:defRPr/>
              </a:pPr>
              <a:t>‹#›</a:t>
            </a:fld>
            <a:endParaRPr lang="tr-TR"/>
          </a:p>
        </p:txBody>
      </p:sp>
    </p:spTree>
    <p:extLst>
      <p:ext uri="{BB962C8B-B14F-4D97-AF65-F5344CB8AC3E}">
        <p14:creationId xmlns="" xmlns:p14="http://schemas.microsoft.com/office/powerpoint/2010/main" val="1526970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7 Dikdörtgen"/>
          <p:cNvSpPr/>
          <p:nvPr/>
        </p:nvSpPr>
        <p:spPr>
          <a:xfrm>
            <a:off x="588963" y="1423988"/>
            <a:ext cx="8001000"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457200" y="253218"/>
            <a:ext cx="8229600" cy="1143000"/>
          </a:xfrm>
        </p:spPr>
        <p:txBody>
          <a:bodyPr/>
          <a:lstStyle>
            <a:extLst/>
          </a:lstStyle>
          <a:p>
            <a:r>
              <a:rPr lang="tr-TR" smtClean="0"/>
              <a:t>Asıl başlık stili için tıklatın</a:t>
            </a:r>
            <a:endParaRPr lang="en-US"/>
          </a:p>
        </p:txBody>
      </p:sp>
      <p:sp>
        <p:nvSpPr>
          <p:cNvPr id="4" name="2 Veri Yer Tutucusu"/>
          <p:cNvSpPr>
            <a:spLocks noGrp="1"/>
          </p:cNvSpPr>
          <p:nvPr>
            <p:ph type="dt" sz="half" idx="10"/>
          </p:nvPr>
        </p:nvSpPr>
        <p:spPr/>
        <p:txBody>
          <a:bodyPr/>
          <a:lstStyle>
            <a:lvl1pPr>
              <a:defRPr/>
            </a:lvl1pPr>
            <a:extLst/>
          </a:lstStyle>
          <a:p>
            <a:pPr>
              <a:defRPr/>
            </a:pPr>
            <a:fld id="{31FE78AF-E933-41E4-84AA-E8FA5E3FCF22}" type="datetime1">
              <a:rPr lang="tr-TR" smtClean="0"/>
              <a:pPr>
                <a:defRPr/>
              </a:pPr>
              <a:t>23.05.2014</a:t>
            </a:fld>
            <a:endParaRPr lang="tr-TR"/>
          </a:p>
        </p:txBody>
      </p:sp>
      <p:sp>
        <p:nvSpPr>
          <p:cNvPr id="5" name="3 Altbilgi Yer Tutucusu"/>
          <p:cNvSpPr>
            <a:spLocks noGrp="1"/>
          </p:cNvSpPr>
          <p:nvPr>
            <p:ph type="ftr" sz="quarter" idx="11"/>
          </p:nvPr>
        </p:nvSpPr>
        <p:spPr/>
        <p:txBody>
          <a:bodyPr/>
          <a:lstStyle>
            <a:lvl1pPr>
              <a:defRPr/>
            </a:lvl1pPr>
            <a:extLst/>
          </a:lstStyle>
          <a:p>
            <a:pPr>
              <a:defRPr/>
            </a:pPr>
            <a:r>
              <a:rPr lang="tr-TR" smtClean="0"/>
              <a:t>ÇANKAYA REHBERLİK VE ARAŞTIRMA MERKEZİ</a:t>
            </a:r>
            <a:endParaRPr lang="tr-TR"/>
          </a:p>
        </p:txBody>
      </p:sp>
      <p:sp>
        <p:nvSpPr>
          <p:cNvPr id="6" name="4 Slayt Numarası Yer Tutucusu"/>
          <p:cNvSpPr>
            <a:spLocks noGrp="1"/>
          </p:cNvSpPr>
          <p:nvPr>
            <p:ph type="sldNum" sz="quarter" idx="12"/>
          </p:nvPr>
        </p:nvSpPr>
        <p:spPr/>
        <p:txBody>
          <a:bodyPr/>
          <a:lstStyle>
            <a:lvl1pPr>
              <a:defRPr/>
            </a:lvl1pPr>
            <a:extLst/>
          </a:lstStyle>
          <a:p>
            <a:pPr>
              <a:defRPr/>
            </a:pPr>
            <a:fld id="{F622131C-A07E-4FA3-87C5-5B2F97454FCF}" type="slidenum">
              <a:rPr lang="tr-TR"/>
              <a:pPr>
                <a:defRPr/>
              </a:pPr>
              <a:t>‹#›</a:t>
            </a:fld>
            <a:endParaRPr lang="tr-TR"/>
          </a:p>
        </p:txBody>
      </p:sp>
    </p:spTree>
    <p:extLst>
      <p:ext uri="{BB962C8B-B14F-4D97-AF65-F5344CB8AC3E}">
        <p14:creationId xmlns="" xmlns:p14="http://schemas.microsoft.com/office/powerpoint/2010/main" val="10589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2 Altbilgi Yer Tutucusu"/>
          <p:cNvSpPr>
            <a:spLocks noGrp="1"/>
          </p:cNvSpPr>
          <p:nvPr>
            <p:ph type="ftr" sz="quarter" idx="10"/>
          </p:nvPr>
        </p:nvSpPr>
        <p:spPr/>
        <p:txBody>
          <a:bodyPr/>
          <a:lstStyle>
            <a:lvl1pPr>
              <a:defRPr/>
            </a:lvl1pPr>
          </a:lstStyle>
          <a:p>
            <a:pPr>
              <a:defRPr/>
            </a:pPr>
            <a:r>
              <a:rPr lang="tr-TR" smtClean="0"/>
              <a:t>ÇANKAYA REHBERLİK VE ARAŞTIRMA MERKEZİ</a:t>
            </a:r>
            <a:endParaRPr lang="tr-TR"/>
          </a:p>
        </p:txBody>
      </p:sp>
      <p:sp>
        <p:nvSpPr>
          <p:cNvPr id="3" name="13 Veri Yer Tutucusu"/>
          <p:cNvSpPr>
            <a:spLocks noGrp="1"/>
          </p:cNvSpPr>
          <p:nvPr>
            <p:ph type="dt" sz="half" idx="11"/>
          </p:nvPr>
        </p:nvSpPr>
        <p:spPr/>
        <p:txBody>
          <a:bodyPr/>
          <a:lstStyle>
            <a:lvl1pPr>
              <a:defRPr/>
            </a:lvl1pPr>
          </a:lstStyle>
          <a:p>
            <a:pPr>
              <a:defRPr/>
            </a:pPr>
            <a:fld id="{EA50A414-A687-4C93-9BD6-7B806C32966F}" type="datetime1">
              <a:rPr lang="tr-TR" smtClean="0"/>
              <a:pPr>
                <a:defRPr/>
              </a:pPr>
              <a:t>23.05.2014</a:t>
            </a:fld>
            <a:endParaRPr lang="tr-TR"/>
          </a:p>
        </p:txBody>
      </p:sp>
      <p:sp>
        <p:nvSpPr>
          <p:cNvPr id="4" name="22 Slayt Numarası Yer Tutucusu"/>
          <p:cNvSpPr>
            <a:spLocks noGrp="1"/>
          </p:cNvSpPr>
          <p:nvPr>
            <p:ph type="sldNum" sz="quarter" idx="12"/>
          </p:nvPr>
        </p:nvSpPr>
        <p:spPr/>
        <p:txBody>
          <a:bodyPr/>
          <a:lstStyle>
            <a:lvl1pPr>
              <a:defRPr/>
            </a:lvl1pPr>
          </a:lstStyle>
          <a:p>
            <a:pPr>
              <a:defRPr/>
            </a:pPr>
            <a:fld id="{4A4C4B74-40CD-4556-860E-8B7CAE10AD02}" type="slidenum">
              <a:rPr lang="tr-TR"/>
              <a:pPr>
                <a:defRPr/>
              </a:pPr>
              <a:t>‹#›</a:t>
            </a:fld>
            <a:endParaRPr lang="tr-TR"/>
          </a:p>
        </p:txBody>
      </p:sp>
    </p:spTree>
    <p:extLst>
      <p:ext uri="{BB962C8B-B14F-4D97-AF65-F5344CB8AC3E}">
        <p14:creationId xmlns="" xmlns:p14="http://schemas.microsoft.com/office/powerpoint/2010/main" val="716377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2"/>
      </p:bgRef>
    </p:bg>
    <p:spTree>
      <p:nvGrpSpPr>
        <p:cNvPr id="1" name=""/>
        <p:cNvGrpSpPr/>
        <p:nvPr/>
      </p:nvGrpSpPr>
      <p:grpSpPr>
        <a:xfrm>
          <a:off x="0" y="0"/>
          <a:ext cx="0" cy="0"/>
          <a:chOff x="0" y="0"/>
          <a:chExt cx="0" cy="0"/>
        </a:xfrm>
      </p:grpSpPr>
      <p:sp>
        <p:nvSpPr>
          <p:cNvPr id="5" name="7 Dikdörtgen"/>
          <p:cNvSpPr/>
          <p:nvPr/>
        </p:nvSpPr>
        <p:spPr>
          <a:xfrm>
            <a:off x="5057775" y="1057275"/>
            <a:ext cx="3748088" cy="9525"/>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2" name="1 Başlık"/>
          <p:cNvSpPr>
            <a:spLocks noGrp="1"/>
          </p:cNvSpPr>
          <p:nvPr>
            <p:ph type="title"/>
          </p:nvPr>
        </p:nvSpPr>
        <p:spPr>
          <a:xfrm>
            <a:off x="4963136" y="304800"/>
            <a:ext cx="3931920" cy="762000"/>
          </a:xfrm>
        </p:spPr>
        <p:txBody>
          <a:bodyPr/>
          <a:lstStyle>
            <a:lvl1pPr marL="0" algn="r">
              <a:buNone/>
              <a:defRPr sz="2000" b="1"/>
            </a:lvl1pPr>
            <a:extLst/>
          </a:lstStyle>
          <a:p>
            <a:r>
              <a:rPr lang="tr-TR" smtClean="0"/>
              <a:t>Asıl başlık stili için tıklatın</a:t>
            </a:r>
            <a:endParaRPr lang="en-US"/>
          </a:p>
        </p:txBody>
      </p:sp>
      <p:sp>
        <p:nvSpPr>
          <p:cNvPr id="3" name="2 Metin Yer Tutucusu"/>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a:r>
              <a:rPr lang="tr-TR" smtClean="0"/>
              <a:t>Asıl metin stillerini düzenlemek için tıklatın</a:t>
            </a:r>
          </a:p>
        </p:txBody>
      </p:sp>
      <p:sp>
        <p:nvSpPr>
          <p:cNvPr id="4" name="3 İçerik Yer Tutucusu"/>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6" name="8 Veri Yer Tutucusu"/>
          <p:cNvSpPr>
            <a:spLocks noGrp="1"/>
          </p:cNvSpPr>
          <p:nvPr>
            <p:ph type="dt" sz="half" idx="10"/>
          </p:nvPr>
        </p:nvSpPr>
        <p:spPr>
          <a:xfrm>
            <a:off x="5562600" y="6513513"/>
            <a:ext cx="3001963" cy="274637"/>
          </a:xfrm>
        </p:spPr>
        <p:txBody>
          <a:bodyPr vert="horz" rtlCol="0"/>
          <a:lstStyle>
            <a:lvl1pPr>
              <a:defRPr/>
            </a:lvl1pPr>
            <a:extLst/>
          </a:lstStyle>
          <a:p>
            <a:pPr>
              <a:defRPr/>
            </a:pPr>
            <a:fld id="{406B9538-AA26-43BA-B5A3-08307ECCB4F4}" type="datetime1">
              <a:rPr lang="tr-TR" smtClean="0"/>
              <a:pPr>
                <a:defRPr/>
              </a:pPr>
              <a:t>23.05.2014</a:t>
            </a:fld>
            <a:endParaRPr lang="tr-TR"/>
          </a:p>
        </p:txBody>
      </p:sp>
      <p:sp>
        <p:nvSpPr>
          <p:cNvPr id="7" name="9 Slayt Numarası Yer Tutucusu"/>
          <p:cNvSpPr>
            <a:spLocks noGrp="1"/>
          </p:cNvSpPr>
          <p:nvPr>
            <p:ph type="sldNum" sz="quarter" idx="11"/>
          </p:nvPr>
        </p:nvSpPr>
        <p:spPr>
          <a:xfrm>
            <a:off x="8639175" y="6513513"/>
            <a:ext cx="463550" cy="274637"/>
          </a:xfrm>
        </p:spPr>
        <p:txBody>
          <a:bodyPr vert="horz" rtlCol="0"/>
          <a:lstStyle>
            <a:lvl1pPr>
              <a:defRPr>
                <a:solidFill>
                  <a:schemeClr val="tx2">
                    <a:shade val="90000"/>
                  </a:schemeClr>
                </a:solidFill>
              </a:defRPr>
            </a:lvl1pPr>
            <a:extLst/>
          </a:lstStyle>
          <a:p>
            <a:pPr>
              <a:defRPr/>
            </a:pPr>
            <a:fld id="{43540D4D-8E4A-4207-9B08-4916D1416AF8}" type="slidenum">
              <a:rPr lang="tr-TR"/>
              <a:pPr>
                <a:defRPr/>
              </a:pPr>
              <a:t>‹#›</a:t>
            </a:fld>
            <a:endParaRPr lang="tr-TR"/>
          </a:p>
        </p:txBody>
      </p:sp>
      <p:sp>
        <p:nvSpPr>
          <p:cNvPr id="8" name="10 Altbilgi Yer Tutucusu"/>
          <p:cNvSpPr>
            <a:spLocks noGrp="1"/>
          </p:cNvSpPr>
          <p:nvPr>
            <p:ph type="ftr" sz="quarter" idx="12"/>
          </p:nvPr>
        </p:nvSpPr>
        <p:spPr>
          <a:xfrm>
            <a:off x="1600200" y="6513513"/>
            <a:ext cx="3906838" cy="274637"/>
          </a:xfrm>
        </p:spPr>
        <p:txBody>
          <a:bodyPr vert="horz" rtlCol="0"/>
          <a:lstStyle>
            <a:lvl1pPr>
              <a:defRPr/>
            </a:lvl1pPr>
            <a:extLst/>
          </a:lstStyle>
          <a:p>
            <a:pPr>
              <a:defRPr/>
            </a:pPr>
            <a:r>
              <a:rPr lang="tr-TR" smtClean="0"/>
              <a:t>ÇANKAYA REHBERLİK VE ARAŞTIRMA MERKEZİ</a:t>
            </a:r>
            <a:endParaRPr lang="tr-TR"/>
          </a:p>
        </p:txBody>
      </p:sp>
    </p:spTree>
    <p:extLst>
      <p:ext uri="{BB962C8B-B14F-4D97-AF65-F5344CB8AC3E}">
        <p14:creationId xmlns="" xmlns:p14="http://schemas.microsoft.com/office/powerpoint/2010/main" val="270075768"/>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3040443" y="4724400"/>
            <a:ext cx="5486400" cy="664536"/>
          </a:xfrm>
        </p:spPr>
        <p:txBody>
          <a:bodyPr/>
          <a:lstStyle>
            <a:lvl1pPr marL="0" algn="r">
              <a:buNone/>
              <a:defRPr sz="2000" b="1"/>
            </a:lvl1pPr>
            <a:extLst/>
          </a:lstStyle>
          <a:p>
            <a:r>
              <a:rPr lang="tr-TR" smtClean="0"/>
              <a:t>Asıl başlık stili için tıklatın</a:t>
            </a:r>
            <a:endParaRPr lang="en-US"/>
          </a:p>
        </p:txBody>
      </p:sp>
      <p:sp>
        <p:nvSpPr>
          <p:cNvPr id="4" name="3 Metin Yer Tutucusu"/>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a:r>
              <a:rPr lang="tr-TR" smtClean="0"/>
              <a:t>Asıl metin stillerini düzenlemek için tıklatın</a:t>
            </a:r>
          </a:p>
        </p:txBody>
      </p:sp>
      <p:sp>
        <p:nvSpPr>
          <p:cNvPr id="13" name="12 Resim Yer Tutucusu"/>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extLst/>
          </a:lstStyle>
          <a:p>
            <a:pPr lvl="0"/>
            <a:r>
              <a:rPr lang="tr-TR" noProof="0" smtClean="0"/>
              <a:t>Resim eklemek için simgeyi tıklatın</a:t>
            </a:r>
            <a:endParaRPr lang="en-US" noProof="0" dirty="0"/>
          </a:p>
        </p:txBody>
      </p:sp>
      <p:sp>
        <p:nvSpPr>
          <p:cNvPr id="5" name="7 Veri Yer Tutucusu"/>
          <p:cNvSpPr>
            <a:spLocks noGrp="1"/>
          </p:cNvSpPr>
          <p:nvPr>
            <p:ph type="dt" sz="half" idx="10"/>
          </p:nvPr>
        </p:nvSpPr>
        <p:spPr>
          <a:xfrm>
            <a:off x="5562600" y="6508750"/>
            <a:ext cx="3001963" cy="274638"/>
          </a:xfrm>
        </p:spPr>
        <p:txBody>
          <a:bodyPr vert="horz" rtlCol="0"/>
          <a:lstStyle>
            <a:lvl1pPr>
              <a:defRPr/>
            </a:lvl1pPr>
            <a:extLst/>
          </a:lstStyle>
          <a:p>
            <a:pPr>
              <a:defRPr/>
            </a:pPr>
            <a:fld id="{2CFB91DC-9828-4C86-B1BD-0C24AF1A0B55}" type="datetime1">
              <a:rPr lang="tr-TR" smtClean="0"/>
              <a:pPr>
                <a:defRPr/>
              </a:pPr>
              <a:t>23.05.2014</a:t>
            </a:fld>
            <a:endParaRPr lang="tr-TR"/>
          </a:p>
        </p:txBody>
      </p:sp>
      <p:sp>
        <p:nvSpPr>
          <p:cNvPr id="6" name="8 Slayt Numarası Yer Tutucusu"/>
          <p:cNvSpPr>
            <a:spLocks noGrp="1"/>
          </p:cNvSpPr>
          <p:nvPr>
            <p:ph type="sldNum" sz="quarter" idx="11"/>
          </p:nvPr>
        </p:nvSpPr>
        <p:spPr>
          <a:xfrm>
            <a:off x="8639175" y="6508750"/>
            <a:ext cx="463550" cy="274638"/>
          </a:xfrm>
        </p:spPr>
        <p:txBody>
          <a:bodyPr vert="horz" rtlCol="0"/>
          <a:lstStyle>
            <a:lvl1pPr>
              <a:defRPr>
                <a:solidFill>
                  <a:schemeClr val="tx2">
                    <a:shade val="90000"/>
                  </a:schemeClr>
                </a:solidFill>
              </a:defRPr>
            </a:lvl1pPr>
            <a:extLst/>
          </a:lstStyle>
          <a:p>
            <a:pPr>
              <a:defRPr/>
            </a:pPr>
            <a:fld id="{F13B2C08-07D5-40B3-8BC9-3D2EF1524B43}" type="slidenum">
              <a:rPr lang="tr-TR"/>
              <a:pPr>
                <a:defRPr/>
              </a:pPr>
              <a:t>‹#›</a:t>
            </a:fld>
            <a:endParaRPr lang="tr-TR"/>
          </a:p>
        </p:txBody>
      </p:sp>
      <p:sp>
        <p:nvSpPr>
          <p:cNvPr id="7" name="9 Altbilgi Yer Tutucusu"/>
          <p:cNvSpPr>
            <a:spLocks noGrp="1"/>
          </p:cNvSpPr>
          <p:nvPr>
            <p:ph type="ftr" sz="quarter" idx="12"/>
          </p:nvPr>
        </p:nvSpPr>
        <p:spPr>
          <a:xfrm>
            <a:off x="1600200" y="6508750"/>
            <a:ext cx="3906838" cy="274638"/>
          </a:xfrm>
        </p:spPr>
        <p:txBody>
          <a:bodyPr vert="horz" rtlCol="0"/>
          <a:lstStyle>
            <a:lvl1pPr>
              <a:defRPr/>
            </a:lvl1pPr>
            <a:extLst/>
          </a:lstStyle>
          <a:p>
            <a:pPr>
              <a:defRPr/>
            </a:pPr>
            <a:r>
              <a:rPr lang="tr-TR" smtClean="0"/>
              <a:t>ÇANKAYA REHBERLİK VE ARAŞTIRMA MERKEZİ</a:t>
            </a:r>
            <a:endParaRPr lang="tr-TR"/>
          </a:p>
        </p:txBody>
      </p:sp>
    </p:spTree>
    <p:extLst>
      <p:ext uri="{BB962C8B-B14F-4D97-AF65-F5344CB8AC3E}">
        <p14:creationId xmlns="" xmlns:p14="http://schemas.microsoft.com/office/powerpoint/2010/main" val="343780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Yuvarlatılmış Çapraz Köşeli Dikdörtgen"/>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3" name="2 Altbilgi Yer Tutucusu"/>
          <p:cNvSpPr>
            <a:spLocks noGrp="1"/>
          </p:cNvSpPr>
          <p:nvPr>
            <p:ph type="ftr" sz="quarter" idx="3"/>
          </p:nvPr>
        </p:nvSpPr>
        <p:spPr>
          <a:xfrm>
            <a:off x="1295400" y="6400800"/>
            <a:ext cx="4211638" cy="274638"/>
          </a:xfrm>
          <a:prstGeom prst="rect">
            <a:avLst/>
          </a:prstGeom>
        </p:spPr>
        <p:txBody>
          <a:bodyPr/>
          <a:lstStyle>
            <a:lvl1pPr algn="r"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r>
              <a:rPr lang="tr-TR" smtClean="0"/>
              <a:t>ÇANKAYA REHBERLİK VE ARAŞTIRMA MERKEZİ</a:t>
            </a:r>
            <a:endParaRPr lang="tr-TR"/>
          </a:p>
        </p:txBody>
      </p:sp>
      <p:sp>
        <p:nvSpPr>
          <p:cNvPr id="14" name="13 Veri Yer Tutucusu"/>
          <p:cNvSpPr>
            <a:spLocks noGrp="1"/>
          </p:cNvSpPr>
          <p:nvPr>
            <p:ph type="dt" sz="half" idx="2"/>
          </p:nvPr>
        </p:nvSpPr>
        <p:spPr>
          <a:xfrm>
            <a:off x="5562600" y="6400800"/>
            <a:ext cx="3001963" cy="274638"/>
          </a:xfrm>
          <a:prstGeom prst="rect">
            <a:avLst/>
          </a:prstGeom>
        </p:spPr>
        <p:txBody>
          <a:bodyPr/>
          <a:lstStyle>
            <a:lvl1pPr algn="l" eaLnBrk="1" fontAlgn="auto" latinLnBrk="0" hangingPunct="1">
              <a:spcBef>
                <a:spcPts val="0"/>
              </a:spcBef>
              <a:spcAft>
                <a:spcPts val="0"/>
              </a:spcAft>
              <a:defRPr kumimoji="0" sz="1300">
                <a:solidFill>
                  <a:schemeClr val="bg2">
                    <a:tint val="60000"/>
                    <a:satMod val="155000"/>
                  </a:schemeClr>
                </a:solidFill>
                <a:latin typeface="+mn-lt"/>
                <a:cs typeface="+mn-cs"/>
              </a:defRPr>
            </a:lvl1pPr>
            <a:extLst/>
          </a:lstStyle>
          <a:p>
            <a:pPr>
              <a:defRPr/>
            </a:pPr>
            <a:fld id="{8090C2F5-8822-4C28-A412-C1A67EB56CA5}" type="datetime1">
              <a:rPr lang="tr-TR" smtClean="0"/>
              <a:pPr>
                <a:defRPr/>
              </a:pPr>
              <a:t>23.05.2014</a:t>
            </a:fld>
            <a:endParaRPr lang="tr-TR"/>
          </a:p>
        </p:txBody>
      </p:sp>
      <p:sp>
        <p:nvSpPr>
          <p:cNvPr id="23" name="22 Slayt Numarası Yer Tutucusu"/>
          <p:cNvSpPr>
            <a:spLocks noGrp="1"/>
          </p:cNvSpPr>
          <p:nvPr>
            <p:ph type="sldNum" sz="quarter" idx="4"/>
          </p:nvPr>
        </p:nvSpPr>
        <p:spPr>
          <a:xfrm>
            <a:off x="8639175" y="6515100"/>
            <a:ext cx="463550" cy="273050"/>
          </a:xfrm>
          <a:prstGeom prst="rect">
            <a:avLst/>
          </a:prstGeom>
        </p:spPr>
        <p:txBody>
          <a:bodyPr anchor="ctr"/>
          <a:lstStyle>
            <a:lvl1pPr algn="r" eaLnBrk="1" fontAlgn="auto" latinLnBrk="0" hangingPunct="1">
              <a:spcBef>
                <a:spcPts val="0"/>
              </a:spcBef>
              <a:spcAft>
                <a:spcPts val="0"/>
              </a:spcAft>
              <a:defRPr kumimoji="0" sz="1600">
                <a:solidFill>
                  <a:schemeClr val="tx2">
                    <a:shade val="90000"/>
                  </a:schemeClr>
                </a:solidFill>
                <a:effectLst/>
                <a:latin typeface="+mn-lt"/>
                <a:cs typeface="+mn-cs"/>
              </a:defRPr>
            </a:lvl1pPr>
            <a:extLst/>
          </a:lstStyle>
          <a:p>
            <a:pPr>
              <a:defRPr/>
            </a:pPr>
            <a:fld id="{2CEC9DED-6EB3-4FDE-8E5B-2AFF12FD2B80}" type="slidenum">
              <a:rPr lang="tr-TR"/>
              <a:pPr>
                <a:defRPr/>
              </a:pPr>
              <a:t>‹#›</a:t>
            </a:fld>
            <a:endParaRPr lang="tr-TR"/>
          </a:p>
        </p:txBody>
      </p:sp>
      <p:sp>
        <p:nvSpPr>
          <p:cNvPr id="22" name="21 Başlık Yer Tutucusu"/>
          <p:cNvSpPr>
            <a:spLocks noGrp="1"/>
          </p:cNvSpPr>
          <p:nvPr>
            <p:ph type="title"/>
          </p:nvPr>
        </p:nvSpPr>
        <p:spPr>
          <a:xfrm>
            <a:off x="457200" y="254000"/>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lang="tr-TR" smtClean="0"/>
              <a:t>Asıl başlık stili için tıklatın</a:t>
            </a:r>
            <a:endParaRPr lang="en-US"/>
          </a:p>
        </p:txBody>
      </p:sp>
      <p:sp>
        <p:nvSpPr>
          <p:cNvPr id="1033" name="12 Metin Yer Tutucusu"/>
          <p:cNvSpPr>
            <a:spLocks noGrp="1"/>
          </p:cNvSpPr>
          <p:nvPr>
            <p:ph type="body" idx="1"/>
          </p:nvPr>
        </p:nvSpPr>
        <p:spPr bwMode="auto">
          <a:xfrm>
            <a:off x="457200" y="1646238"/>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smtClean="0"/>
          </a:p>
        </p:txBody>
      </p:sp>
    </p:spTree>
  </p:cSld>
  <p:clrMap bg1="dk1" tx1="lt1" bg2="dk2" tx2="lt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66" r:id="rId7"/>
    <p:sldLayoutId id="2147483875" r:id="rId8"/>
    <p:sldLayoutId id="2147483876" r:id="rId9"/>
    <p:sldLayoutId id="2147483867" r:id="rId10"/>
    <p:sldLayoutId id="2147483868" r:id="rId11"/>
    <p:sldLayoutId id="2147483877" r:id="rId12"/>
  </p:sldLayoutIdLst>
  <p:hf sldNum="0" hdr="0" dt="0"/>
  <p:txStyles>
    <p:titleStyle>
      <a:lvl1pPr marL="53975" indent="-53975" algn="r" rtl="0" eaLnBrk="0" fontAlgn="base" hangingPunct="0">
        <a:spcBef>
          <a:spcPct val="0"/>
        </a:spcBef>
        <a:spcAft>
          <a:spcPct val="0"/>
        </a:spcAft>
        <a:defRPr sz="4600" kern="1200">
          <a:solidFill>
            <a:srgbClr val="FDDC9D"/>
          </a:solidFill>
          <a:effectLst>
            <a:outerShdw blurRad="38100" dist="25500" dir="5400000" algn="tl" rotWithShape="0">
              <a:srgbClr val="000000">
                <a:satMod val="180000"/>
                <a:alpha val="75000"/>
              </a:srgbClr>
            </a:outerShdw>
          </a:effectLst>
          <a:latin typeface="+mj-lt"/>
          <a:ea typeface="+mj-ea"/>
          <a:cs typeface="+mj-cs"/>
        </a:defRPr>
      </a:lvl1pPr>
      <a:lvl2pPr marL="53975" indent="-53975" algn="r" rtl="0" eaLnBrk="0" fontAlgn="base" hangingPunct="0">
        <a:spcBef>
          <a:spcPct val="0"/>
        </a:spcBef>
        <a:spcAft>
          <a:spcPct val="0"/>
        </a:spcAft>
        <a:defRPr sz="4600">
          <a:solidFill>
            <a:srgbClr val="FDDC9D"/>
          </a:solidFill>
          <a:latin typeface="Rockwell" pitchFamily="18" charset="0"/>
        </a:defRPr>
      </a:lvl2pPr>
      <a:lvl3pPr marL="53975" indent="-53975" algn="r" rtl="0" eaLnBrk="0" fontAlgn="base" hangingPunct="0">
        <a:spcBef>
          <a:spcPct val="0"/>
        </a:spcBef>
        <a:spcAft>
          <a:spcPct val="0"/>
        </a:spcAft>
        <a:defRPr sz="4600">
          <a:solidFill>
            <a:srgbClr val="FDDC9D"/>
          </a:solidFill>
          <a:latin typeface="Rockwell" pitchFamily="18" charset="0"/>
        </a:defRPr>
      </a:lvl3pPr>
      <a:lvl4pPr marL="53975" indent="-53975" algn="r" rtl="0" eaLnBrk="0" fontAlgn="base" hangingPunct="0">
        <a:spcBef>
          <a:spcPct val="0"/>
        </a:spcBef>
        <a:spcAft>
          <a:spcPct val="0"/>
        </a:spcAft>
        <a:defRPr sz="4600">
          <a:solidFill>
            <a:srgbClr val="FDDC9D"/>
          </a:solidFill>
          <a:latin typeface="Rockwell" pitchFamily="18" charset="0"/>
        </a:defRPr>
      </a:lvl4pPr>
      <a:lvl5pPr marL="53975" indent="-53975" algn="r" rtl="0" eaLnBrk="0" fontAlgn="base" hangingPunct="0">
        <a:spcBef>
          <a:spcPct val="0"/>
        </a:spcBef>
        <a:spcAft>
          <a:spcPct val="0"/>
        </a:spcAft>
        <a:defRPr sz="4600">
          <a:solidFill>
            <a:srgbClr val="FDDC9D"/>
          </a:solidFill>
          <a:latin typeface="Rockwell" pitchFamily="18" charset="0"/>
        </a:defRPr>
      </a:lvl5pPr>
      <a:lvl6pPr marL="511175" algn="r" rtl="0" fontAlgn="base">
        <a:spcBef>
          <a:spcPct val="0"/>
        </a:spcBef>
        <a:spcAft>
          <a:spcPct val="0"/>
        </a:spcAft>
        <a:defRPr sz="4600">
          <a:solidFill>
            <a:srgbClr val="FDDC9D"/>
          </a:solidFill>
          <a:latin typeface="Rockwell" pitchFamily="18" charset="0"/>
        </a:defRPr>
      </a:lvl6pPr>
      <a:lvl7pPr marL="968375" algn="r" rtl="0" fontAlgn="base">
        <a:spcBef>
          <a:spcPct val="0"/>
        </a:spcBef>
        <a:spcAft>
          <a:spcPct val="0"/>
        </a:spcAft>
        <a:defRPr sz="4600">
          <a:solidFill>
            <a:srgbClr val="FDDC9D"/>
          </a:solidFill>
          <a:latin typeface="Rockwell" pitchFamily="18" charset="0"/>
        </a:defRPr>
      </a:lvl7pPr>
      <a:lvl8pPr marL="1425575" algn="r" rtl="0" fontAlgn="base">
        <a:spcBef>
          <a:spcPct val="0"/>
        </a:spcBef>
        <a:spcAft>
          <a:spcPct val="0"/>
        </a:spcAft>
        <a:defRPr sz="4600">
          <a:solidFill>
            <a:srgbClr val="FDDC9D"/>
          </a:solidFill>
          <a:latin typeface="Rockwell" pitchFamily="18" charset="0"/>
        </a:defRPr>
      </a:lvl8pPr>
      <a:lvl9pPr marL="1882775" algn="r" rtl="0" fontAlgn="base">
        <a:spcBef>
          <a:spcPct val="0"/>
        </a:spcBef>
        <a:spcAft>
          <a:spcPct val="0"/>
        </a:spcAft>
        <a:defRPr sz="4600">
          <a:solidFill>
            <a:srgbClr val="FDDC9D"/>
          </a:solidFill>
          <a:latin typeface="Rockwell" pitchFamily="18" charset="0"/>
        </a:defRPr>
      </a:lvl9pPr>
      <a:extLst/>
    </p:titleStyle>
    <p:bodyStyle>
      <a:lvl1pPr marL="292100" indent="-292100" algn="l" rtl="0" eaLnBrk="0" fontAlgn="base" hangingPunct="0">
        <a:spcBef>
          <a:spcPct val="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639763" indent="-228600" algn="l" rtl="0" eaLnBrk="0" fontAlgn="base" hangingPunct="0">
        <a:spcBef>
          <a:spcPts val="400"/>
        </a:spcBef>
        <a:spcAft>
          <a:spcPct val="0"/>
        </a:spcAft>
        <a:buClr>
          <a:schemeClr val="accent2"/>
        </a:buClr>
        <a:buSzPct val="90000"/>
        <a:buChar char="•"/>
        <a:defRPr sz="2600" kern="1200">
          <a:solidFill>
            <a:schemeClr val="tx1"/>
          </a:solidFill>
          <a:latin typeface="+mn-lt"/>
          <a:ea typeface="+mn-ea"/>
          <a:cs typeface="+mn-cs"/>
        </a:defRPr>
      </a:lvl2pPr>
      <a:lvl3pPr marL="822325" indent="-190500" algn="l" rtl="0" eaLnBrk="0" fontAlgn="base" hangingPunct="0">
        <a:spcBef>
          <a:spcPts val="400"/>
        </a:spcBef>
        <a:spcAft>
          <a:spcPct val="0"/>
        </a:spcAft>
        <a:buClr>
          <a:srgbClr val="A5AB81"/>
        </a:buClr>
        <a:buSzPct val="100000"/>
        <a:buFont typeface="Wingdings 2" pitchFamily="18" charset="2"/>
        <a:buChar char=""/>
        <a:defRPr sz="2300" kern="1200">
          <a:solidFill>
            <a:schemeClr val="tx1"/>
          </a:solidFill>
          <a:latin typeface="+mn-lt"/>
          <a:ea typeface="+mn-ea"/>
          <a:cs typeface="+mn-cs"/>
        </a:defRPr>
      </a:lvl3pPr>
      <a:lvl4pPr marL="1004888" indent="-182563" algn="l" rtl="0" eaLnBrk="0" fontAlgn="base" hangingPunct="0">
        <a:spcBef>
          <a:spcPts val="400"/>
        </a:spcBef>
        <a:spcAft>
          <a:spcPct val="0"/>
        </a:spcAft>
        <a:buClr>
          <a:srgbClr val="A5AB81"/>
        </a:buClr>
        <a:buSzPct val="100000"/>
        <a:buFont typeface="Wingdings 2" pitchFamily="18" charset="2"/>
        <a:buChar char=""/>
        <a:defRPr sz="2000" kern="1200">
          <a:solidFill>
            <a:schemeClr val="tx1"/>
          </a:solidFill>
          <a:latin typeface="+mn-lt"/>
          <a:ea typeface="+mn-ea"/>
          <a:cs typeface="+mn-cs"/>
        </a:defRPr>
      </a:lvl4pPr>
      <a:lvl5pPr marL="1187450" indent="-182563" algn="l" rtl="0" eaLnBrk="0" fontAlgn="base" hangingPunct="0">
        <a:spcBef>
          <a:spcPts val="400"/>
        </a:spcBef>
        <a:spcAft>
          <a:spcPct val="0"/>
        </a:spcAft>
        <a:buClr>
          <a:srgbClr val="A5AB81"/>
        </a:buClr>
        <a:buSzPct val="100000"/>
        <a:buFont typeface="Wingdings 2" pitchFamily="18" charset="2"/>
        <a:buChar char=""/>
        <a:defRPr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4291"/>
            <a:ext cx="7772400" cy="1928826"/>
          </a:xfrm>
        </p:spPr>
        <p:txBody>
          <a:bodyPr/>
          <a:lstStyle/>
          <a:p>
            <a:pPr indent="0" eaLnBrk="1" fontAlgn="auto" hangingPunct="1">
              <a:spcAft>
                <a:spcPts val="0"/>
              </a:spcAft>
              <a:defRPr/>
            </a:pPr>
            <a:r>
              <a:rPr lang="tr-TR" dirty="0" smtClean="0">
                <a:solidFill>
                  <a:schemeClr val="tx2">
                    <a:tint val="100000"/>
                    <a:shade val="90000"/>
                    <a:satMod val="250000"/>
                    <a:alpha val="100000"/>
                  </a:schemeClr>
                </a:solidFill>
              </a:rPr>
              <a:t>ALKOL VE MADDE BAĞIMLILIĞI</a:t>
            </a:r>
            <a:endParaRPr lang="tr-TR" dirty="0">
              <a:solidFill>
                <a:schemeClr val="tx2">
                  <a:tint val="100000"/>
                  <a:shade val="90000"/>
                  <a:satMod val="250000"/>
                  <a:alpha val="100000"/>
                </a:schemeClr>
              </a:solidFill>
            </a:endParaRPr>
          </a:p>
        </p:txBody>
      </p:sp>
      <p:sp>
        <p:nvSpPr>
          <p:cNvPr id="11267" name="2 Alt Başlık"/>
          <p:cNvSpPr>
            <a:spLocks noGrp="1"/>
          </p:cNvSpPr>
          <p:nvPr>
            <p:ph type="subTitle" idx="1"/>
          </p:nvPr>
        </p:nvSpPr>
        <p:spPr>
          <a:xfrm>
            <a:off x="214313" y="2714625"/>
            <a:ext cx="8715375" cy="3286125"/>
          </a:xfrm>
        </p:spPr>
        <p:txBody>
          <a:bodyPr/>
          <a:lstStyle/>
          <a:p>
            <a:pPr eaLnBrk="1" hangingPunct="1">
              <a:spcBef>
                <a:spcPct val="0"/>
              </a:spcBef>
            </a:pPr>
            <a:endParaRPr lang="tr-TR" smtClean="0"/>
          </a:p>
          <a:p>
            <a:pPr eaLnBrk="1" hangingPunct="1">
              <a:spcBef>
                <a:spcPct val="0"/>
              </a:spcBef>
            </a:pPr>
            <a:endParaRPr lang="tr-TR" smtClean="0"/>
          </a:p>
          <a:p>
            <a:pPr eaLnBrk="1" hangingPunct="1">
              <a:spcBef>
                <a:spcPct val="0"/>
              </a:spcBef>
            </a:pPr>
            <a:endParaRPr lang="tr-TR" smtClean="0"/>
          </a:p>
          <a:p>
            <a:pPr eaLnBrk="1" hangingPunct="1">
              <a:spcBef>
                <a:spcPct val="0"/>
              </a:spcBef>
            </a:pPr>
            <a:r>
              <a:rPr lang="tr-TR" sz="3600" smtClean="0"/>
              <a:t>AİLE EĞİTİMİ</a:t>
            </a:r>
          </a:p>
          <a:p>
            <a:pPr eaLnBrk="1" hangingPunct="1">
              <a:spcBef>
                <a:spcPct val="0"/>
              </a:spcBef>
            </a:pPr>
            <a:endParaRPr lang="tr-TR" sz="3600" smtClean="0"/>
          </a:p>
          <a:p>
            <a:pPr eaLnBrk="1" hangingPunct="1">
              <a:spcBef>
                <a:spcPct val="0"/>
              </a:spcBef>
            </a:pPr>
            <a:endParaRPr lang="tr-TR" sz="2000" smtClean="0"/>
          </a:p>
          <a:p>
            <a:pPr eaLnBrk="1" hangingPunct="1">
              <a:spcBef>
                <a:spcPct val="0"/>
              </a:spcBef>
            </a:pPr>
            <a:r>
              <a:rPr lang="tr-TR" sz="1600" smtClean="0"/>
              <a:t>Çankaya RAM Krize Müdahale Ekibi Madde Bağımlılığı Çalışma Grubu</a:t>
            </a:r>
          </a:p>
          <a:p>
            <a:pPr eaLnBrk="1" hangingPunct="1">
              <a:spcBef>
                <a:spcPct val="0"/>
              </a:spcBef>
            </a:pPr>
            <a:endParaRPr lang="tr-TR" sz="3600" smtClean="0"/>
          </a:p>
          <a:p>
            <a:pPr eaLnBrk="1" hangingPunct="1">
              <a:spcBef>
                <a:spcPct val="0"/>
              </a:spcBef>
            </a:pPr>
            <a:endParaRPr lang="tr-TR" sz="3600" smtClean="0"/>
          </a:p>
        </p:txBody>
      </p:sp>
      <p:sp>
        <p:nvSpPr>
          <p:cNvPr id="3" name="Altbilgi Yer Tutucusu 2"/>
          <p:cNvSpPr>
            <a:spLocks noGrp="1"/>
          </p:cNvSpPr>
          <p:nvPr>
            <p:ph type="ftr" sz="quarter" idx="12"/>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p:nvPr>
        </p:nvSpPr>
        <p:spPr/>
        <p:txBody>
          <a:bodyPr/>
          <a:lstStyle/>
          <a:p>
            <a:pPr marL="54864" indent="0" eaLnBrk="1" fontAlgn="auto" hangingPunct="1">
              <a:spcAft>
                <a:spcPts val="0"/>
              </a:spcAft>
              <a:defRPr/>
            </a:pPr>
            <a:endParaRPr lang="tr-TR" dirty="0">
              <a:solidFill>
                <a:schemeClr val="tx2">
                  <a:tint val="100000"/>
                  <a:shade val="90000"/>
                  <a:satMod val="250000"/>
                  <a:alpha val="100000"/>
                </a:schemeClr>
              </a:solidFill>
            </a:endParaRPr>
          </a:p>
        </p:txBody>
      </p:sp>
      <p:pic>
        <p:nvPicPr>
          <p:cNvPr id="20483"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214313" y="142875"/>
            <a:ext cx="4429125" cy="6500813"/>
          </a:xfrm>
        </p:spPr>
      </p:pic>
      <p:pic>
        <p:nvPicPr>
          <p:cNvPr id="20484" name="Picture 2"/>
          <p:cNvPicPr>
            <a:picLocks noGrp="1" noChangeAspect="1" noChangeArrowheads="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a:xfrm>
            <a:off x="4643438" y="142875"/>
            <a:ext cx="4286250" cy="6500813"/>
          </a:xfrm>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86375" y="2714625"/>
            <a:ext cx="3454400" cy="32146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NİKOTİN(2)</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92500" lnSpcReduction="20000"/>
          </a:bodyPr>
          <a:lstStyle/>
          <a:p>
            <a:pPr eaLnBrk="1" fontAlgn="auto" hangingPunct="1">
              <a:spcBef>
                <a:spcPts val="0"/>
              </a:spcBef>
              <a:spcAft>
                <a:spcPts val="0"/>
              </a:spcAft>
              <a:buFont typeface="Wingdings 2"/>
              <a:buChar char=""/>
              <a:defRPr/>
            </a:pPr>
            <a:r>
              <a:rPr lang="tr-TR" dirty="0" smtClean="0"/>
              <a:t>Sigara içenlerde akciğer </a:t>
            </a:r>
            <a:r>
              <a:rPr lang="fi-FI" dirty="0" smtClean="0"/>
              <a:t>kanseri olma riski 22 kat, mesane kanseri riski iki kat, bronşit</a:t>
            </a:r>
            <a:r>
              <a:rPr lang="tr-TR" dirty="0" smtClean="0"/>
              <a:t> riski 10 kat, kalp hastası olma olasılığı 3 kat daha fazladır.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Gebelikte sigara ya da tütün kullanımı; erken doğuma, bebek ölümüne, düşük doğum ağırlığına neden olmaktadır.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 Sigara içenlerde içmeyenlere göre esrar kullanma riski 8 kat fazladır.</a:t>
            </a:r>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ALKOL</a:t>
            </a:r>
            <a:endParaRPr lang="tr-TR" dirty="0">
              <a:solidFill>
                <a:schemeClr val="tx2">
                  <a:tint val="100000"/>
                  <a:shade val="90000"/>
                  <a:satMod val="250000"/>
                  <a:alpha val="100000"/>
                </a:schemeClr>
              </a:solidFill>
            </a:endParaRPr>
          </a:p>
        </p:txBody>
      </p:sp>
      <p:sp>
        <p:nvSpPr>
          <p:cNvPr id="22531" name="2 İçerik Yer Tutucusu"/>
          <p:cNvSpPr>
            <a:spLocks noGrp="1"/>
          </p:cNvSpPr>
          <p:nvPr>
            <p:ph idx="1"/>
          </p:nvPr>
        </p:nvSpPr>
        <p:spPr/>
        <p:txBody>
          <a:bodyPr/>
          <a:lstStyle/>
          <a:p>
            <a:pPr algn="just" eaLnBrk="1" hangingPunct="1">
              <a:buFont typeface="Wingdings 2" pitchFamily="18" charset="2"/>
              <a:buNone/>
            </a:pPr>
            <a:r>
              <a:rPr lang="tr-TR" sz="2800" smtClean="0">
                <a:latin typeface="Tahoma" pitchFamily="34" charset="0"/>
                <a:cs typeface="Tahoma" pitchFamily="34" charset="0"/>
              </a:rPr>
              <a:t>		Bireyin beden ve ruh sağlığını, aile içi ilişkilerini, sosyal durumunu ve iş uyumunu bozacak  derecede  sık  ve  fazla  alkol  alması,  aynı  etkiyi  elde  edebilmek  için gittikçe artan miktarlarda alkol alması ve alkol alma isteğini durduramamasıdır.</a:t>
            </a:r>
          </a:p>
          <a:p>
            <a:pPr eaLnBrk="1" hangingPunct="1"/>
            <a:endParaRPr lang="tr-TR" smtClean="0"/>
          </a:p>
        </p:txBody>
      </p:sp>
      <p:pic>
        <p:nvPicPr>
          <p:cNvPr id="2253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4438" y="4214813"/>
            <a:ext cx="6286500" cy="2286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ALKOL(2)</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85000" lnSpcReduction="20000"/>
          </a:bodyPr>
          <a:lstStyle/>
          <a:p>
            <a:pPr eaLnBrk="1" fontAlgn="auto" hangingPunct="1">
              <a:spcBef>
                <a:spcPts val="0"/>
              </a:spcBef>
              <a:spcAft>
                <a:spcPts val="0"/>
              </a:spcAft>
              <a:buFont typeface="Wingdings 2"/>
              <a:buChar char=""/>
              <a:defRPr/>
            </a:pPr>
            <a:r>
              <a:rPr lang="tr-TR" dirty="0" smtClean="0"/>
              <a:t>Bedende ve kişilikte yıkıma yol açan güçlü bir zehirdir, hızla kana karışır.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Dikkat ve konsantrasyon sorunları, algı ve muhakemede bozulma, reflekslerin zayıflaması gibi işlevsel bozukluklara;</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Bunaltı, uyku ve yeme bozuklukları, bunama, depresyon, </a:t>
            </a:r>
            <a:r>
              <a:rPr lang="tr-TR" dirty="0" err="1" smtClean="0"/>
              <a:t>psikotik</a:t>
            </a:r>
            <a:r>
              <a:rPr lang="tr-TR" dirty="0" smtClean="0"/>
              <a:t> bozukluklar gibi psikiyatrik tablolara,</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Kanser, zatürree, tüberküloz, cinsel bozukluklar gibi fizyolojik rahatsızlıklara neden olur.</a:t>
            </a:r>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ALKOL (3)</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70000" lnSpcReduction="20000"/>
          </a:bodyPr>
          <a:lstStyle/>
          <a:p>
            <a:pPr eaLnBrk="1" fontAlgn="auto" hangingPunct="1">
              <a:spcBef>
                <a:spcPts val="0"/>
              </a:spcBef>
              <a:spcAft>
                <a:spcPts val="0"/>
              </a:spcAft>
              <a:buFont typeface="Wingdings 2"/>
              <a:buChar char=""/>
              <a:defRPr/>
            </a:pPr>
            <a:r>
              <a:rPr lang="tr-TR" dirty="0" smtClean="0"/>
              <a:t>Genetik yatkınlığı olanlar için (ailede alkol alanların varlığı) ilk alkol alış bile hızla bağımlığa götürebilir.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Yaşam stresleriyle ya da sorunlarla karşılaştığında rahatlamak için alkole başvuran kişi, sonrasında bunu alışkanlık haline getirir ve hızla bağımlılık gelişir.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Alkol almaksızın çalışamıyor veya ilişkilerini sürdüremiyorsa, mutlu ya da keyifli olamıyorsa bağımlılık aşamasına gelinmiş demektir.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Bağımlılık aşamasında alkolden de keyif alınmaz, sadece içmek için içilir.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Sabahları alkol almak alkolizm için </a:t>
            </a:r>
            <a:r>
              <a:rPr lang="tr-TR" b="1" dirty="0" smtClean="0"/>
              <a:t>tek kriter </a:t>
            </a:r>
            <a:r>
              <a:rPr lang="tr-TR" dirty="0" smtClean="0"/>
              <a:t>değildir, kişi </a:t>
            </a:r>
            <a:r>
              <a:rPr lang="tr-TR" b="1" dirty="0" smtClean="0"/>
              <a:t>alkolsüz bir şey yapamaz hale gelmişse bağımlıdır</a:t>
            </a:r>
            <a:r>
              <a:rPr lang="tr-TR" dirty="0" smtClean="0"/>
              <a:t>.</a:t>
            </a:r>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54864" indent="0" eaLnBrk="1" fontAlgn="auto" hangingPunct="1">
              <a:spcAft>
                <a:spcPts val="0"/>
              </a:spcAft>
              <a:defRPr/>
            </a:pPr>
            <a:endParaRPr lang="tr-TR" dirty="0">
              <a:solidFill>
                <a:schemeClr val="tx2">
                  <a:tint val="100000"/>
                  <a:shade val="90000"/>
                  <a:satMod val="250000"/>
                  <a:alpha val="100000"/>
                </a:schemeClr>
              </a:solidFill>
            </a:endParaRPr>
          </a:p>
        </p:txBody>
      </p:sp>
      <p:pic>
        <p:nvPicPr>
          <p:cNvPr id="25603" name="Picture 2"/>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42875" y="214313"/>
            <a:ext cx="8858250" cy="6143625"/>
          </a:xfrm>
        </p:spPr>
      </p:pic>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889448"/>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ESRAR</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457200" y="1214438"/>
            <a:ext cx="8229600" cy="5429250"/>
          </a:xfrm>
        </p:spPr>
        <p:txBody>
          <a:bodyPr>
            <a:normAutofit fontScale="62500" lnSpcReduction="20000"/>
          </a:bodyPr>
          <a:lstStyle/>
          <a:p>
            <a:pPr marL="342900" indent="-342900" eaLnBrk="1" fontAlgn="auto" hangingPunct="1">
              <a:lnSpc>
                <a:spcPct val="115000"/>
              </a:lnSpc>
              <a:spcBef>
                <a:spcPts val="0"/>
              </a:spcBef>
              <a:spcAft>
                <a:spcPts val="1000"/>
              </a:spcAft>
              <a:buFont typeface="Wingdings 2"/>
              <a:buChar char=""/>
              <a:tabLst>
                <a:tab pos="408940" algn="l"/>
              </a:tabLst>
              <a:defRPr/>
            </a:pPr>
            <a:endParaRPr lang="tr-TR" sz="4400" dirty="0" smtClean="0">
              <a:ea typeface="Calibri"/>
              <a:cs typeface="Times New Roman"/>
            </a:endParaRPr>
          </a:p>
          <a:p>
            <a:pPr marL="342900" indent="-342900" eaLnBrk="1" fontAlgn="auto" hangingPunct="1">
              <a:lnSpc>
                <a:spcPct val="115000"/>
              </a:lnSpc>
              <a:spcBef>
                <a:spcPts val="0"/>
              </a:spcBef>
              <a:spcAft>
                <a:spcPts val="1000"/>
              </a:spcAft>
              <a:buFont typeface="Wingdings 2"/>
              <a:buChar char=""/>
              <a:tabLst>
                <a:tab pos="408940" algn="l"/>
              </a:tabLst>
              <a:defRPr/>
            </a:pPr>
            <a:r>
              <a:rPr lang="tr-TR" sz="4400" dirty="0" smtClean="0">
                <a:ea typeface="Calibri"/>
                <a:cs typeface="Times New Roman"/>
              </a:rPr>
              <a:t>Genellikle ilk denenen yasadışı uyuşturucu maddedir.</a:t>
            </a:r>
          </a:p>
          <a:p>
            <a:pPr marL="342900" indent="-342900" eaLnBrk="1" fontAlgn="auto" hangingPunct="1">
              <a:lnSpc>
                <a:spcPct val="115000"/>
              </a:lnSpc>
              <a:spcBef>
                <a:spcPts val="0"/>
              </a:spcBef>
              <a:spcAft>
                <a:spcPts val="1000"/>
              </a:spcAft>
              <a:buFont typeface="Wingdings 2"/>
              <a:buChar char=""/>
              <a:tabLst>
                <a:tab pos="408940" algn="l"/>
              </a:tabLst>
              <a:defRPr/>
            </a:pPr>
            <a:r>
              <a:rPr lang="tr-TR" sz="4400" dirty="0" smtClean="0">
                <a:ea typeface="Calibri"/>
                <a:cs typeface="Times New Roman"/>
              </a:rPr>
              <a:t>Hint kenevirinden elde edilir.</a:t>
            </a:r>
          </a:p>
          <a:p>
            <a:pPr marL="342900" indent="-342900" eaLnBrk="1" fontAlgn="auto" hangingPunct="1">
              <a:lnSpc>
                <a:spcPct val="115000"/>
              </a:lnSpc>
              <a:spcBef>
                <a:spcPts val="0"/>
              </a:spcBef>
              <a:spcAft>
                <a:spcPts val="1000"/>
              </a:spcAft>
              <a:buFont typeface="Wingdings 2"/>
              <a:buChar char=""/>
              <a:tabLst>
                <a:tab pos="408940" algn="l"/>
              </a:tabLst>
              <a:defRPr/>
            </a:pPr>
            <a:r>
              <a:rPr lang="tr-TR" sz="4400" dirty="0" smtClean="0">
                <a:ea typeface="Calibri"/>
                <a:cs typeface="Times New Roman"/>
              </a:rPr>
              <a:t>Esrar sigara tütünü ile karıştırılır ve sigara yapılarak içilir. </a:t>
            </a:r>
          </a:p>
          <a:p>
            <a:pPr marL="342900" indent="-342900" eaLnBrk="1" fontAlgn="auto" hangingPunct="1">
              <a:lnSpc>
                <a:spcPct val="115000"/>
              </a:lnSpc>
              <a:spcBef>
                <a:spcPts val="0"/>
              </a:spcBef>
              <a:spcAft>
                <a:spcPts val="1000"/>
              </a:spcAft>
              <a:buFont typeface="Wingdings 2"/>
              <a:buChar char=""/>
              <a:tabLst>
                <a:tab pos="408940" algn="l"/>
              </a:tabLst>
              <a:defRPr/>
            </a:pPr>
            <a:r>
              <a:rPr lang="tr-TR" sz="4400" dirty="0" smtClean="0">
                <a:ea typeface="Calibri"/>
                <a:cs typeface="Times New Roman"/>
              </a:rPr>
              <a:t>Esrarın ot, </a:t>
            </a:r>
            <a:r>
              <a:rPr lang="tr-TR" sz="4400" dirty="0" err="1" smtClean="0">
                <a:ea typeface="Calibri"/>
                <a:cs typeface="Times New Roman"/>
              </a:rPr>
              <a:t>joint</a:t>
            </a:r>
            <a:r>
              <a:rPr lang="tr-TR" sz="4400" dirty="0" smtClean="0">
                <a:ea typeface="Calibri"/>
                <a:cs typeface="Times New Roman"/>
              </a:rPr>
              <a:t>, plaka, mühür, papatya, anten, keyif, kaynar, nane, kına, derman, paspal, ilaç,  </a:t>
            </a:r>
            <a:r>
              <a:rPr lang="tr-TR" sz="4400" dirty="0" err="1" smtClean="0">
                <a:ea typeface="Calibri"/>
                <a:cs typeface="Times New Roman"/>
              </a:rPr>
              <a:t>afgan</a:t>
            </a:r>
            <a:r>
              <a:rPr lang="tr-TR" sz="4400" dirty="0" smtClean="0">
                <a:ea typeface="Calibri"/>
                <a:cs typeface="Times New Roman"/>
              </a:rPr>
              <a:t>, mal,  kenevir, </a:t>
            </a:r>
            <a:r>
              <a:rPr lang="tr-TR" sz="4400" dirty="0" err="1" smtClean="0">
                <a:ea typeface="Calibri"/>
                <a:cs typeface="Times New Roman"/>
              </a:rPr>
              <a:t>cigaralık</a:t>
            </a:r>
            <a:r>
              <a:rPr lang="tr-TR" sz="4400" dirty="0" smtClean="0">
                <a:ea typeface="Calibri"/>
                <a:cs typeface="Times New Roman"/>
              </a:rPr>
              <a:t>, sarma, kendir, kuru, marihuana gibi sokak adları vardır.. </a:t>
            </a:r>
          </a:p>
          <a:p>
            <a:pPr eaLnBrk="1" fontAlgn="auto" hangingPunct="1">
              <a:lnSpc>
                <a:spcPct val="115000"/>
              </a:lnSpc>
              <a:spcBef>
                <a:spcPts val="375"/>
              </a:spcBef>
              <a:spcAft>
                <a:spcPts val="0"/>
              </a:spcAft>
              <a:buFont typeface="Wingdings 2"/>
              <a:buChar char=""/>
              <a:defRPr/>
            </a:pPr>
            <a:endParaRPr lang="tr-TR" dirty="0" smtClean="0">
              <a:ea typeface="Calibri"/>
              <a:cs typeface="Times New Roman"/>
            </a:endParaRPr>
          </a:p>
        </p:txBody>
      </p:sp>
      <p:sp>
        <p:nvSpPr>
          <p:cNvPr id="26628" name="AutoShape 4" descr="https://docs.google.com/viewer?attid=0.1&amp;pid=gmail&amp;thid=13c42a27845a9bb0&amp;url=https%3A%2F%2Fmail.google.com%2Fmail%2F%3Fui%3D2%26ik%3D211511480e%26view%3Datt%26th%3D13c42a27845a9bb0%26attid%3D0.1%26disp%3Dsafe%26realattid%3Df_hc094zid0%26zw&amp;docid=e8c048a2f7ce496aa241bfff7057c8c3%7C903715f50fb0cb1e07ecdb260122cab9&amp;a=bi&amp;pagenumber=2&amp;w=138"/>
          <p:cNvSpPr>
            <a:spLocks noChangeAspect="1" noChangeArrowheads="1"/>
          </p:cNvSpPr>
          <p:nvPr/>
        </p:nvSpPr>
        <p:spPr bwMode="auto">
          <a:xfrm>
            <a:off x="155575"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tr-TR">
              <a:latin typeface="Rockwell" pitchFamily="18" charset="0"/>
            </a:endParaRPr>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ESRAR (2)</a:t>
            </a:r>
            <a:endParaRPr lang="tr-TR" dirty="0">
              <a:solidFill>
                <a:schemeClr val="tx2">
                  <a:tint val="100000"/>
                  <a:shade val="90000"/>
                  <a:satMod val="250000"/>
                  <a:alpha val="100000"/>
                </a:schemeClr>
              </a:solidFill>
            </a:endParaRPr>
          </a:p>
        </p:txBody>
      </p:sp>
      <p:sp>
        <p:nvSpPr>
          <p:cNvPr id="27651" name="2 İçerik Yer Tutucusu"/>
          <p:cNvSpPr>
            <a:spLocks noGrp="1"/>
          </p:cNvSpPr>
          <p:nvPr>
            <p:ph idx="1"/>
          </p:nvPr>
        </p:nvSpPr>
        <p:spPr/>
        <p:txBody>
          <a:bodyPr/>
          <a:lstStyle/>
          <a:p>
            <a:pPr marL="342900" indent="-342900" eaLnBrk="1" hangingPunct="1">
              <a:lnSpc>
                <a:spcPct val="95000"/>
              </a:lnSpc>
              <a:spcAft>
                <a:spcPts val="1000"/>
              </a:spcAft>
              <a:tabLst>
                <a:tab pos="407988" algn="l"/>
              </a:tabLst>
            </a:pPr>
            <a:r>
              <a:rPr lang="tr-TR" sz="2200" smtClean="0">
                <a:ea typeface="Calibri" pitchFamily="34" charset="0"/>
                <a:cs typeface="Times New Roman" pitchFamily="18" charset="0"/>
              </a:rPr>
              <a:t>Kalp ritminde bozulma, iştah artışı ve ağız kuruluğu yapar, sarhoşluk hali yaratır. Gözlerde kanlanma, göz etrafında kızarma, döküntüye neden olabilir.</a:t>
            </a:r>
          </a:p>
          <a:p>
            <a:pPr marL="342900" indent="-342900" eaLnBrk="1" hangingPunct="1">
              <a:lnSpc>
                <a:spcPct val="95000"/>
              </a:lnSpc>
              <a:spcAft>
                <a:spcPts val="1000"/>
              </a:spcAft>
              <a:tabLst>
                <a:tab pos="407988" algn="l"/>
              </a:tabLst>
            </a:pPr>
            <a:r>
              <a:rPr lang="tr-TR" sz="2200" smtClean="0">
                <a:ea typeface="Calibri" pitchFamily="34" charset="0"/>
                <a:cs typeface="Times New Roman" pitchFamily="18" charset="0"/>
              </a:rPr>
              <a:t>Konuşma ve denge bozulur,  renk, ses, mekan algısı değişir.</a:t>
            </a:r>
          </a:p>
          <a:p>
            <a:pPr marL="342900" indent="-342900" eaLnBrk="1" hangingPunct="1">
              <a:lnSpc>
                <a:spcPct val="95000"/>
              </a:lnSpc>
              <a:spcAft>
                <a:spcPts val="1000"/>
              </a:spcAft>
              <a:tabLst>
                <a:tab pos="407988" algn="l"/>
              </a:tabLst>
            </a:pPr>
            <a:r>
              <a:rPr lang="tr-TR" sz="2200" smtClean="0">
                <a:ea typeface="Calibri" pitchFamily="34" charset="0"/>
                <a:cs typeface="Times New Roman" pitchFamily="18" charset="0"/>
              </a:rPr>
              <a:t>Motor hareketlerde yavaşlama, unutkanlık, artan konuşkanlık, sahte bir cesaret hali baş</a:t>
            </a:r>
            <a:r>
              <a:rPr lang="tr-TR" sz="2200" smtClean="0">
                <a:latin typeface="Arial" pitchFamily="34" charset="0"/>
                <a:ea typeface="Calibri" pitchFamily="34" charset="0"/>
                <a:cs typeface="Times New Roman" pitchFamily="18" charset="0"/>
              </a:rPr>
              <a:t> </a:t>
            </a:r>
            <a:r>
              <a:rPr lang="tr-TR" sz="2200" smtClean="0">
                <a:ea typeface="Calibri" pitchFamily="34" charset="0"/>
                <a:cs typeface="Times New Roman" pitchFamily="18" charset="0"/>
              </a:rPr>
              <a:t>gösterir.</a:t>
            </a:r>
          </a:p>
          <a:p>
            <a:pPr marL="342900" indent="-342900" eaLnBrk="1" hangingPunct="1">
              <a:lnSpc>
                <a:spcPct val="95000"/>
              </a:lnSpc>
              <a:spcAft>
                <a:spcPts val="1000"/>
              </a:spcAft>
              <a:tabLst>
                <a:tab pos="407988" algn="l"/>
              </a:tabLst>
            </a:pPr>
            <a:r>
              <a:rPr lang="tr-TR" sz="2200" smtClean="0">
                <a:ea typeface="Calibri" pitchFamily="34" charset="0"/>
                <a:cs typeface="Times New Roman" pitchFamily="18" charset="0"/>
              </a:rPr>
              <a:t>Kuru öksürük, bronşit, faranjit, akciğer kanseri görülme sıklığı sigara içenlere göre 5 kat fazladır.</a:t>
            </a:r>
          </a:p>
          <a:p>
            <a:pPr marL="342900" indent="-342900" eaLnBrk="1" hangingPunct="1">
              <a:lnSpc>
                <a:spcPct val="95000"/>
              </a:lnSpc>
              <a:spcBef>
                <a:spcPts val="375"/>
              </a:spcBef>
              <a:tabLst>
                <a:tab pos="407988" algn="l"/>
              </a:tabLst>
            </a:pPr>
            <a:r>
              <a:rPr lang="tr-TR" sz="2200" smtClean="0">
                <a:solidFill>
                  <a:srgbClr val="DB2828"/>
                </a:solidFill>
                <a:ea typeface="Calibri" pitchFamily="34" charset="0"/>
                <a:cs typeface="Times New Roman" pitchFamily="18" charset="0"/>
              </a:rPr>
              <a:t> </a:t>
            </a:r>
            <a:r>
              <a:rPr lang="tr-TR" sz="2200" smtClean="0">
                <a:ea typeface="Calibri" pitchFamily="34" charset="0"/>
                <a:cs typeface="Times New Roman" pitchFamily="18" charset="0"/>
              </a:rPr>
              <a:t>Esrar kullananlarda şizofreni görülme riski kullanmayanlara göre 7 kat fazladır.</a:t>
            </a:r>
          </a:p>
          <a:p>
            <a:pPr marL="342900" indent="-342900" eaLnBrk="1" hangingPunct="1">
              <a:lnSpc>
                <a:spcPct val="80000"/>
              </a:lnSpc>
              <a:tabLst>
                <a:tab pos="407988" algn="l"/>
              </a:tabLst>
            </a:pPr>
            <a:endParaRPr lang="tr-TR" sz="2200"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ESRAR (3)</a:t>
            </a:r>
            <a:endParaRPr lang="tr-TR" dirty="0">
              <a:solidFill>
                <a:schemeClr val="tx2">
                  <a:tint val="100000"/>
                  <a:shade val="90000"/>
                  <a:satMod val="250000"/>
                  <a:alpha val="100000"/>
                </a:schemeClr>
              </a:solidFill>
            </a:endParaRPr>
          </a:p>
        </p:txBody>
      </p:sp>
      <p:pic>
        <p:nvPicPr>
          <p:cNvPr id="28675" name="4 İçerik Yer Tutucusu" descr="esrar"/>
          <p:cNvPicPr>
            <a:picLocks noGrp="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4429125" y="1428750"/>
            <a:ext cx="4500563" cy="2428875"/>
          </a:xfrm>
        </p:spPr>
      </p:pic>
      <p:pic>
        <p:nvPicPr>
          <p:cNvPr id="2867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4313" y="1428750"/>
            <a:ext cx="4321175" cy="5000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677" name="Picture 1"/>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572000" y="3786188"/>
            <a:ext cx="4357688" cy="26431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3" name="Rectangle 31"/>
          <p:cNvSpPr>
            <a:spLocks noGrp="1" noChangeArrowheads="1"/>
          </p:cNvSpPr>
          <p:nvPr>
            <p:ph type="title"/>
          </p:nvPr>
        </p:nvSpPr>
        <p:spPr>
          <a:xfrm>
            <a:off x="457200" y="274638"/>
            <a:ext cx="8229600" cy="72547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sz="4000" dirty="0" smtClean="0">
                <a:solidFill>
                  <a:schemeClr val="tx2">
                    <a:tint val="100000"/>
                    <a:shade val="90000"/>
                    <a:satMod val="250000"/>
                    <a:alpha val="100000"/>
                  </a:schemeClr>
                </a:solidFill>
              </a:rPr>
              <a:t>ESRARLA İLGİLİ YANLIŞ İNANÇLAR</a:t>
            </a:r>
            <a:endParaRPr lang="tr-TR" sz="4000" dirty="0">
              <a:solidFill>
                <a:schemeClr val="tx2">
                  <a:tint val="100000"/>
                  <a:shade val="90000"/>
                  <a:satMod val="250000"/>
                  <a:alpha val="100000"/>
                </a:schemeClr>
              </a:solidFill>
            </a:endParaRPr>
          </a:p>
        </p:txBody>
      </p:sp>
      <p:graphicFrame>
        <p:nvGraphicFramePr>
          <p:cNvPr id="3115" name="Group 43"/>
          <p:cNvGraphicFramePr>
            <a:graphicFrameLocks noGrp="1"/>
          </p:cNvGraphicFramePr>
          <p:nvPr>
            <p:ph type="tbl" idx="1"/>
          </p:nvPr>
        </p:nvGraphicFramePr>
        <p:xfrm>
          <a:off x="142844" y="1600200"/>
          <a:ext cx="8858312" cy="4659536"/>
        </p:xfrm>
        <a:graphic>
          <a:graphicData uri="http://schemas.openxmlformats.org/drawingml/2006/table">
            <a:tbl>
              <a:tblPr>
                <a:tableStyleId>{35758FB7-9AC5-4552-8A53-C91805E547FA}</a:tableStyleId>
              </a:tblPr>
              <a:tblGrid>
                <a:gridCol w="4429156"/>
                <a:gridCol w="4429156"/>
              </a:tblGrid>
              <a:tr h="6125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u="none" strike="noStrike" cap="none" normalizeH="0" baseline="0" dirty="0" smtClean="0">
                          <a:ln>
                            <a:noFill/>
                          </a:ln>
                          <a:effectLst/>
                        </a:rPr>
                        <a:t>YANLIŞ</a:t>
                      </a:r>
                      <a:endParaRPr kumimoji="0" lang="tr-TR" sz="28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800" u="none" strike="noStrike" cap="none" normalizeH="0" baseline="0" dirty="0" smtClean="0">
                          <a:ln>
                            <a:noFill/>
                          </a:ln>
                          <a:effectLst/>
                        </a:rPr>
                        <a:t>DOĞRU</a:t>
                      </a:r>
                      <a:endParaRPr kumimoji="0" lang="tr-TR" sz="2800" b="0" i="0" u="none" strike="noStrike" cap="none" normalizeH="0" baseline="0" dirty="0" smtClean="0">
                        <a:ln>
                          <a:noFill/>
                        </a:ln>
                        <a:solidFill>
                          <a:schemeClr val="tx1"/>
                        </a:solidFill>
                        <a:effectLst/>
                        <a:latin typeface="Arial" charset="0"/>
                        <a:cs typeface="Arial" charset="0"/>
                      </a:endParaRPr>
                    </a:p>
                  </a:txBody>
                  <a:tcPr horzOverflow="overflow"/>
                </a:tc>
              </a:tr>
              <a:tr h="60955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doğal olduğu için zararlı değildir.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Birçok bitki insan için zehirlidir.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r h="6125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bağımlılık yapmaz.</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psikolojik bağımlılık yapar, genellikle diğer maddelere geçiş maddesidir.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r h="61105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smtClean="0">
                          <a:ln>
                            <a:noFill/>
                          </a:ln>
                          <a:effectLst/>
                        </a:rPr>
                        <a:t>Esrarın etkisi sadece birkaç saat sürer.</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vücutta yağ hücrelerinde depolandığı için etkisi günlerce, haftalarca sürebilir.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r h="61255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smtClean="0">
                          <a:ln>
                            <a:noFill/>
                          </a:ln>
                          <a:effectLst/>
                        </a:rPr>
                        <a:t>Esrar stresi giderir.</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Diğer uyuşturucularda olduğu gibi esrar sadece problemlerle yüzleşmeyi geciktirir.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r h="778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smtClean="0">
                          <a:ln>
                            <a:noFill/>
                          </a:ln>
                          <a:effectLst/>
                        </a:rPr>
                        <a:t>Esrar, sigaradan ve alkolden daha az zararlıdır.</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421 adet kimyasal madde içermektedir. Sigara şeklinde içildiği zaman sigaradan 5 kat daha zararlıdır.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r h="77830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smtClean="0">
                          <a:ln>
                            <a:noFill/>
                          </a:ln>
                          <a:effectLst/>
                        </a:rPr>
                        <a:t>Esrar zihni açar</a:t>
                      </a:r>
                      <a:endParaRPr kumimoji="0" lang="tr-TR" sz="1600" b="0" i="0" u="none" strike="noStrike" cap="none" normalizeH="0" baseline="0" smtClean="0">
                        <a:ln>
                          <a:noFill/>
                        </a:ln>
                        <a:solidFill>
                          <a:schemeClr val="tx1"/>
                        </a:solidFill>
                        <a:effectLst/>
                        <a:latin typeface="Arial" charset="0"/>
                        <a:cs typeface="Arial" charset="0"/>
                      </a:endParaRPr>
                    </a:p>
                  </a:txBody>
                  <a:tcP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1600" u="none" strike="noStrike" cap="none" normalizeH="0" baseline="0" dirty="0" smtClean="0">
                          <a:ln>
                            <a:noFill/>
                          </a:ln>
                          <a:effectLst/>
                        </a:rPr>
                        <a:t>Esrar zihni sisli hale getirir. Bellek, konuşma, anlama ve karar verme yeteneğini bozar.</a:t>
                      </a:r>
                      <a:endParaRPr kumimoji="0" lang="tr-TR" sz="1600" b="0" i="0" u="none" strike="noStrike" cap="none" normalizeH="0" baseline="0" dirty="0" smtClean="0">
                        <a:ln>
                          <a:noFill/>
                        </a:ln>
                        <a:solidFill>
                          <a:schemeClr val="tx1"/>
                        </a:solidFill>
                        <a:effectLst/>
                        <a:latin typeface="Arial" charset="0"/>
                        <a:cs typeface="Arial" charset="0"/>
                      </a:endParaRPr>
                    </a:p>
                  </a:txBody>
                  <a:tcPr horzOverflow="overflow"/>
                </a:tc>
              </a:tr>
            </a:tbl>
          </a:graphicData>
        </a:graphic>
      </p:graphicFrame>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rgbClr val="00B050"/>
                </a:solidFill>
              </a:rPr>
              <a:t>1.BÖLÜM</a:t>
            </a:r>
            <a:endParaRPr lang="tr-TR" dirty="0">
              <a:solidFill>
                <a:srgbClr val="00B050"/>
              </a:solidFill>
            </a:endParaRPr>
          </a:p>
        </p:txBody>
      </p:sp>
      <p:sp>
        <p:nvSpPr>
          <p:cNvPr id="12291" name="2 İçerik Yer Tutucusu"/>
          <p:cNvSpPr>
            <a:spLocks noGrp="1"/>
          </p:cNvSpPr>
          <p:nvPr>
            <p:ph idx="1"/>
          </p:nvPr>
        </p:nvSpPr>
        <p:spPr>
          <a:xfrm>
            <a:off x="457200" y="1646238"/>
            <a:ext cx="8472488" cy="4525962"/>
          </a:xfrm>
        </p:spPr>
        <p:txBody>
          <a:bodyPr/>
          <a:lstStyle/>
          <a:p>
            <a:pPr eaLnBrk="1" hangingPunct="1">
              <a:buFont typeface="Wingdings 2" pitchFamily="18" charset="2"/>
              <a:buNone/>
            </a:pPr>
            <a:r>
              <a:rPr lang="tr-TR" smtClean="0"/>
              <a:t>BAĞIMLILIK NEDİR?</a:t>
            </a:r>
          </a:p>
          <a:p>
            <a:pPr eaLnBrk="1" hangingPunct="1">
              <a:buFont typeface="Wingdings 2" pitchFamily="18" charset="2"/>
              <a:buNone/>
            </a:pPr>
            <a:endParaRPr lang="tr-TR" smtClean="0"/>
          </a:p>
          <a:p>
            <a:pPr eaLnBrk="1" hangingPunct="1">
              <a:buFont typeface="Wingdings 2" pitchFamily="18" charset="2"/>
              <a:buNone/>
            </a:pPr>
            <a:r>
              <a:rPr lang="tr-TR" smtClean="0"/>
              <a:t>MADDE BAĞIMLILIĞI NEDİR?</a:t>
            </a:r>
          </a:p>
          <a:p>
            <a:pPr eaLnBrk="1" hangingPunct="1">
              <a:buFont typeface="Wingdings 2" pitchFamily="18" charset="2"/>
              <a:buNone/>
            </a:pPr>
            <a:endParaRPr lang="tr-TR" smtClean="0"/>
          </a:p>
          <a:p>
            <a:pPr eaLnBrk="1" hangingPunct="1">
              <a:buFont typeface="Wingdings 2" pitchFamily="18" charset="2"/>
              <a:buNone/>
            </a:pPr>
            <a:r>
              <a:rPr lang="tr-TR" smtClean="0"/>
              <a:t>BAĞIMLILIK YAPAN MADDELER NELERDİR?</a:t>
            </a: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b="1" dirty="0" smtClean="0">
                <a:solidFill>
                  <a:schemeClr val="tx2">
                    <a:tint val="100000"/>
                    <a:shade val="90000"/>
                    <a:satMod val="250000"/>
                    <a:alpha val="100000"/>
                  </a:schemeClr>
                </a:solidFill>
                <a:latin typeface="Calibri"/>
                <a:cs typeface="Times New Roman"/>
              </a:rPr>
              <a:t>UÇUCU MADDELER</a:t>
            </a:r>
            <a:endParaRPr lang="tr-TR" dirty="0">
              <a:solidFill>
                <a:schemeClr val="tx2">
                  <a:tint val="100000"/>
                  <a:shade val="90000"/>
                  <a:satMod val="250000"/>
                  <a:alpha val="100000"/>
                </a:schemeClr>
              </a:solidFill>
            </a:endParaRPr>
          </a:p>
        </p:txBody>
      </p:sp>
      <p:sp>
        <p:nvSpPr>
          <p:cNvPr id="30723" name="2 İçerik Yer Tutucusu"/>
          <p:cNvSpPr>
            <a:spLocks noGrp="1"/>
          </p:cNvSpPr>
          <p:nvPr>
            <p:ph idx="1"/>
          </p:nvPr>
        </p:nvSpPr>
        <p:spPr/>
        <p:txBody>
          <a:bodyPr/>
          <a:lstStyle/>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Tiner, uhu, bali gibi yapıştırıcılar, benzin, aseton, oje, çakmak gazı gibi maddeler uçucu madde kapsamında değerlendirilir. </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Bunlar genelde bir beze emdirilir veya bir torbaya doldurulur ve buharı içe çekilerek kullanılır.</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İlk denemede bile kanamaya bağlı ölümlere neden olabilirler.</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Bağımlılık yapıcı etkisi fazladır. </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Belirgin bir kokusu vardır ama kokusunun anlaşılmaması için bu maddeler kullanıldıktan sonra sakız çiğnenmekte veya alkol alınmaktadır.</a:t>
            </a:r>
          </a:p>
          <a:p>
            <a:pPr marL="342900" indent="-342900" eaLnBrk="1" hangingPunct="1">
              <a:lnSpc>
                <a:spcPct val="80000"/>
              </a:lnSpc>
              <a:tabLst>
                <a:tab pos="457200" algn="l"/>
              </a:tabLst>
            </a:pPr>
            <a:endParaRPr lang="tr-TR" sz="2200"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UÇUCU MADDELER (2)</a:t>
            </a:r>
            <a:endParaRPr lang="tr-TR" dirty="0">
              <a:solidFill>
                <a:schemeClr val="tx2">
                  <a:tint val="100000"/>
                  <a:shade val="90000"/>
                  <a:satMod val="250000"/>
                  <a:alpha val="100000"/>
                </a:schemeClr>
              </a:solidFill>
            </a:endParaRPr>
          </a:p>
        </p:txBody>
      </p:sp>
      <p:sp>
        <p:nvSpPr>
          <p:cNvPr id="31747" name="2 İçerik Yer Tutucusu"/>
          <p:cNvSpPr>
            <a:spLocks noGrp="1"/>
          </p:cNvSpPr>
          <p:nvPr>
            <p:ph idx="1"/>
          </p:nvPr>
        </p:nvSpPr>
        <p:spPr>
          <a:xfrm>
            <a:off x="457200" y="1285875"/>
            <a:ext cx="8229600" cy="5357813"/>
          </a:xfrm>
        </p:spPr>
        <p:txBody>
          <a:bodyPr/>
          <a:lstStyle/>
          <a:p>
            <a:pPr marL="342900" indent="-342900" eaLnBrk="1" hangingPunct="1">
              <a:lnSpc>
                <a:spcPct val="95000"/>
              </a:lnSpc>
              <a:spcAft>
                <a:spcPts val="1000"/>
              </a:spcAft>
              <a:tabLst>
                <a:tab pos="457200" algn="l"/>
              </a:tabLst>
            </a:pPr>
            <a:endParaRPr lang="tr-TR" sz="20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Ciddi bir sarhoşluk, denge bozukluğu, yürüme güçlüğüne neden olur.</a:t>
            </a:r>
          </a:p>
          <a:p>
            <a:pPr marL="342900" indent="-342900" eaLnBrk="1" hangingPunct="1">
              <a:lnSpc>
                <a:spcPct val="95000"/>
              </a:lnSpc>
              <a:spcAft>
                <a:spcPts val="1000"/>
              </a:spcAft>
              <a:buFont typeface="Wingdings 2" pitchFamily="18" charset="2"/>
              <a:buNone/>
              <a:tabLst>
                <a:tab pos="457200" algn="l"/>
              </a:tabLst>
            </a:pPr>
            <a:endParaRPr lang="tr-TR" sz="20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Baş ağrısı, bulantı, kusma, tıkanma, boğulma ve buna bağlı olarak </a:t>
            </a:r>
            <a:r>
              <a:rPr lang="tr-TR" sz="2000" b="1" smtClean="0">
                <a:ea typeface="Calibri" pitchFamily="34" charset="0"/>
                <a:cs typeface="Times New Roman" pitchFamily="18" charset="0"/>
              </a:rPr>
              <a:t>ani ölümler </a:t>
            </a:r>
            <a:r>
              <a:rPr lang="tr-TR" sz="2000" smtClean="0">
                <a:ea typeface="Calibri" pitchFamily="34" charset="0"/>
                <a:cs typeface="Times New Roman" pitchFamily="18" charset="0"/>
              </a:rPr>
              <a:t>meydana getirir.</a:t>
            </a:r>
          </a:p>
          <a:p>
            <a:pPr marL="342900" indent="-342900" eaLnBrk="1" hangingPunct="1">
              <a:lnSpc>
                <a:spcPct val="95000"/>
              </a:lnSpc>
              <a:spcAft>
                <a:spcPts val="1000"/>
              </a:spcAft>
              <a:buFont typeface="Wingdings 2" pitchFamily="18" charset="2"/>
              <a:buNone/>
              <a:tabLst>
                <a:tab pos="457200" algn="l"/>
              </a:tabLst>
            </a:pPr>
            <a:endParaRPr lang="tr-TR" sz="20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Kalıcı beyin hasarları oluşturur ve öğrenme, yargılama gibi yeteneklerini bozar. </a:t>
            </a:r>
          </a:p>
          <a:p>
            <a:pPr marL="342900" indent="-342900" eaLnBrk="1" hangingPunct="1">
              <a:lnSpc>
                <a:spcPct val="95000"/>
              </a:lnSpc>
              <a:spcAft>
                <a:spcPts val="1000"/>
              </a:spcAft>
              <a:buFont typeface="Wingdings 2" pitchFamily="18" charset="2"/>
              <a:buNone/>
              <a:tabLst>
                <a:tab pos="457200" algn="l"/>
              </a:tabLst>
            </a:pPr>
            <a:endParaRPr lang="tr-TR" sz="2000" smtClean="0">
              <a:ea typeface="Calibri" pitchFamily="34" charset="0"/>
              <a:cs typeface="Times New Roman" pitchFamily="18" charset="0"/>
            </a:endParaRPr>
          </a:p>
          <a:p>
            <a:pPr marL="342900" indent="-342900" eaLnBrk="1" hangingPunct="1">
              <a:lnSpc>
                <a:spcPct val="80000"/>
              </a:lnSpc>
              <a:tabLst>
                <a:tab pos="457200" algn="l"/>
              </a:tabLst>
            </a:pPr>
            <a:r>
              <a:rPr lang="tr-TR" sz="2000" smtClean="0">
                <a:ea typeface="Calibri" pitchFamily="34" charset="0"/>
                <a:cs typeface="Times New Roman" pitchFamily="18" charset="0"/>
              </a:rPr>
              <a:t>Madde etkisindeki kişi agresif,öfkeli, saldırgan olur.</a:t>
            </a:r>
          </a:p>
          <a:p>
            <a:pPr marL="342900" indent="-342900" eaLnBrk="1" hangingPunct="1">
              <a:lnSpc>
                <a:spcPct val="80000"/>
              </a:lnSpc>
              <a:buFont typeface="Wingdings 2" pitchFamily="18" charset="2"/>
              <a:buNone/>
              <a:tabLst>
                <a:tab pos="457200" algn="l"/>
              </a:tabLst>
            </a:pPr>
            <a:endParaRPr lang="tr-TR" sz="2000" smtClean="0">
              <a:ea typeface="Calibri" pitchFamily="34" charset="0"/>
              <a:cs typeface="Times New Roman" pitchFamily="18" charset="0"/>
            </a:endParaRPr>
          </a:p>
          <a:p>
            <a:pPr marL="342900" indent="-342900" eaLnBrk="1" hangingPunct="1">
              <a:lnSpc>
                <a:spcPct val="80000"/>
              </a:lnSpc>
              <a:tabLst>
                <a:tab pos="457200" algn="l"/>
              </a:tabLst>
            </a:pPr>
            <a:r>
              <a:rPr lang="tr-TR" sz="2000" smtClean="0">
                <a:ea typeface="Calibri" pitchFamily="34" charset="0"/>
                <a:cs typeface="Times New Roman" pitchFamily="18" charset="0"/>
              </a:rPr>
              <a:t>Sanılanın aksine sadece sokak çocukları tarafından kullanılmaz, elde edilmesi kolay olduğundan kullanımı son derece yaygındır.</a:t>
            </a: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Grp="1" noChangeAspect="1" noChangeArrowheads="1"/>
          </p:cNvPicPr>
          <p:nvPr>
            <p:ph sz="half" idx="1"/>
          </p:nvPr>
        </p:nvPicPr>
        <p:blipFill>
          <a:blip r:embed="rId2" cstate="print">
            <a:extLst>
              <a:ext uri="{28A0092B-C50C-407E-A947-70E740481C1C}">
                <a14:useLocalDpi xmlns="" xmlns:a14="http://schemas.microsoft.com/office/drawing/2010/main" val="0"/>
              </a:ext>
            </a:extLst>
          </a:blip>
          <a:srcRect/>
          <a:stretch>
            <a:fillRect/>
          </a:stretch>
        </p:blipFill>
        <p:spPr>
          <a:xfrm>
            <a:off x="214313" y="214313"/>
            <a:ext cx="4429125" cy="6500812"/>
          </a:xfrm>
        </p:spPr>
      </p:pic>
      <p:pic>
        <p:nvPicPr>
          <p:cNvPr id="32771" name="6 İçerik Yer Tutucusu" descr="Untitled-1.jpg"/>
          <p:cNvPicPr>
            <a:picLocks noGrp="1" noChangeAspect="1"/>
          </p:cNvPicPr>
          <p:nvPr>
            <p:ph sz="half" idx="2"/>
          </p:nvPr>
        </p:nvPicPr>
        <p:blipFill>
          <a:blip r:embed="rId3" cstate="print">
            <a:extLst>
              <a:ext uri="{28A0092B-C50C-407E-A947-70E740481C1C}">
                <a14:useLocalDpi xmlns="" xmlns:a14="http://schemas.microsoft.com/office/drawing/2010/main" val="0"/>
              </a:ext>
            </a:extLst>
          </a:blip>
          <a:srcRect/>
          <a:stretch>
            <a:fillRect/>
          </a:stretch>
        </p:blipFill>
        <p:spPr>
          <a:xfrm>
            <a:off x="4648200" y="214313"/>
            <a:ext cx="4281488" cy="6500812"/>
          </a:xfrm>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ECSTACY(MDMA)</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214313" y="1646238"/>
            <a:ext cx="8715375" cy="4997450"/>
          </a:xfrm>
        </p:spPr>
        <p:txBody>
          <a:bodyPr>
            <a:normAutofit fontScale="85000" lnSpcReduction="20000"/>
          </a:bodyPr>
          <a:lstStyle/>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Yer altı imalathanelerinde tasarlanmış sentetik kimyasal bir maddedir.</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err="1" smtClean="0">
                <a:ea typeface="Calibri"/>
                <a:cs typeface="Times New Roman"/>
              </a:rPr>
              <a:t>Ecstasy</a:t>
            </a:r>
            <a:r>
              <a:rPr lang="tr-TR" dirty="0" smtClean="0">
                <a:ea typeface="Calibri"/>
                <a:cs typeface="Times New Roman"/>
              </a:rPr>
              <a:t> haplar şeklinde satılır. Üzerinde çeşitli amblemler  bulunur.</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Etkisi 6-12 saat kadar sürer.  Pıt, </a:t>
            </a:r>
            <a:r>
              <a:rPr lang="tr-TR" dirty="0" err="1" smtClean="0">
                <a:ea typeface="Calibri"/>
                <a:cs typeface="Times New Roman"/>
              </a:rPr>
              <a:t>mitsubishi</a:t>
            </a:r>
            <a:r>
              <a:rPr lang="tr-TR" dirty="0" smtClean="0">
                <a:ea typeface="Calibri"/>
                <a:cs typeface="Times New Roman"/>
              </a:rPr>
              <a:t>, çılgın, </a:t>
            </a:r>
            <a:r>
              <a:rPr lang="tr-TR" dirty="0" err="1" smtClean="0">
                <a:ea typeface="Calibri"/>
                <a:cs typeface="Times New Roman"/>
              </a:rPr>
              <a:t>max</a:t>
            </a:r>
            <a:r>
              <a:rPr lang="tr-TR" dirty="0" smtClean="0">
                <a:ea typeface="Calibri"/>
                <a:cs typeface="Times New Roman"/>
              </a:rPr>
              <a:t>, roket, adem, yuvarlak, </a:t>
            </a:r>
            <a:r>
              <a:rPr lang="tr-TR" dirty="0" err="1" smtClean="0">
                <a:ea typeface="Calibri"/>
                <a:cs typeface="Times New Roman"/>
              </a:rPr>
              <a:t>eks</a:t>
            </a:r>
            <a:r>
              <a:rPr lang="tr-TR" dirty="0" smtClean="0">
                <a:ea typeface="Calibri"/>
                <a:cs typeface="Times New Roman"/>
              </a:rPr>
              <a:t>, X gibi adları vardır.</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İçen kişilerde enerji artışı ve karşı cinse yakınlık hissi oluşturur. </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Bu nedenle genelde diskolar, partilerde veya barlarda kullanılır. </a:t>
            </a:r>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ECSTASY (2)</a:t>
            </a:r>
            <a:endParaRPr lang="tr-TR" dirty="0">
              <a:solidFill>
                <a:schemeClr val="tx2">
                  <a:tint val="100000"/>
                  <a:shade val="90000"/>
                  <a:satMod val="250000"/>
                  <a:alpha val="100000"/>
                </a:schemeClr>
              </a:solidFill>
            </a:endParaRPr>
          </a:p>
        </p:txBody>
      </p:sp>
      <p:sp>
        <p:nvSpPr>
          <p:cNvPr id="34819" name="2 İçerik Yer Tutucusu"/>
          <p:cNvSpPr>
            <a:spLocks noGrp="1"/>
          </p:cNvSpPr>
          <p:nvPr>
            <p:ph idx="1"/>
          </p:nvPr>
        </p:nvSpPr>
        <p:spPr/>
        <p:txBody>
          <a:bodyPr/>
          <a:lstStyle/>
          <a:p>
            <a:pPr marL="342900" indent="-342900" eaLnBrk="1" hangingPunct="1">
              <a:lnSpc>
                <a:spcPct val="95000"/>
              </a:lnSpc>
              <a:spcAft>
                <a:spcPts val="1000"/>
              </a:spcAft>
              <a:tabLst>
                <a:tab pos="457200" algn="l"/>
              </a:tabLst>
            </a:pPr>
            <a:r>
              <a:rPr lang="tr-TR" sz="2500" smtClean="0">
                <a:ea typeface="Calibri" pitchFamily="34" charset="0"/>
                <a:cs typeface="Times New Roman" pitchFamily="18" charset="0"/>
              </a:rPr>
              <a:t>Halusinojen özellik ile uyarıcı özelliği birleştirir.</a:t>
            </a:r>
          </a:p>
          <a:p>
            <a:pPr marL="342900" indent="-342900" eaLnBrk="1" hangingPunct="1">
              <a:lnSpc>
                <a:spcPct val="95000"/>
              </a:lnSpc>
              <a:spcAft>
                <a:spcPts val="1000"/>
              </a:spcAft>
              <a:tabLst>
                <a:tab pos="457200" algn="l"/>
              </a:tabLst>
            </a:pPr>
            <a:r>
              <a:rPr lang="tr-TR" sz="2500" smtClean="0">
                <a:ea typeface="Calibri" pitchFamily="34" charset="0"/>
                <a:cs typeface="Times New Roman" pitchFamily="18" charset="0"/>
              </a:rPr>
              <a:t>Koordina</a:t>
            </a:r>
            <a:r>
              <a:rPr lang="tr-TR" sz="2500" smtClean="0">
                <a:latin typeface="Arial" pitchFamily="34" charset="0"/>
                <a:ea typeface="Calibri" pitchFamily="34" charset="0"/>
                <a:cs typeface="Times New Roman" pitchFamily="18" charset="0"/>
              </a:rPr>
              <a:t>s</a:t>
            </a:r>
            <a:r>
              <a:rPr lang="tr-TR" sz="2500" smtClean="0">
                <a:ea typeface="Calibri" pitchFamily="34" charset="0"/>
                <a:cs typeface="Times New Roman" pitchFamily="18" charset="0"/>
              </a:rPr>
              <a:t>yon bozukluğu, vücut ısısında ve kan basıncında artış, böbreklerde hasar, bulanık görme, ağızda kuruluk, titreme, terleme, bulantı  ve kalp ritminde bozukluğa neden olur.</a:t>
            </a:r>
          </a:p>
          <a:p>
            <a:pPr marL="342900" indent="-342900" eaLnBrk="1" hangingPunct="1">
              <a:lnSpc>
                <a:spcPct val="95000"/>
              </a:lnSpc>
              <a:spcAft>
                <a:spcPts val="1000"/>
              </a:spcAft>
              <a:tabLst>
                <a:tab pos="457200" algn="l"/>
              </a:tabLst>
            </a:pPr>
            <a:r>
              <a:rPr lang="tr-TR" sz="2500" smtClean="0">
                <a:ea typeface="Calibri" pitchFamily="34" charset="0"/>
                <a:cs typeface="Times New Roman" pitchFamily="18" charset="0"/>
              </a:rPr>
              <a:t>Depresyon, paranoya, anksiyete, şaşkınlık yaşanır.</a:t>
            </a:r>
          </a:p>
          <a:p>
            <a:pPr marL="342900" indent="-342900" eaLnBrk="1" hangingPunct="1">
              <a:lnSpc>
                <a:spcPct val="95000"/>
              </a:lnSpc>
              <a:spcAft>
                <a:spcPts val="1000"/>
              </a:spcAft>
              <a:tabLst>
                <a:tab pos="457200" algn="l"/>
              </a:tabLst>
            </a:pPr>
            <a:r>
              <a:rPr lang="tr-TR" sz="2500" smtClean="0">
                <a:ea typeface="Calibri" pitchFamily="34" charset="0"/>
                <a:cs typeface="Times New Roman" pitchFamily="18" charset="0"/>
              </a:rPr>
              <a:t>Ecstasy bağımlılık yapar ve kişi onsuz eğlenemez hale gelir. </a:t>
            </a:r>
          </a:p>
          <a:p>
            <a:pPr marL="342900" indent="-342900" eaLnBrk="1" hangingPunct="1">
              <a:lnSpc>
                <a:spcPct val="95000"/>
              </a:lnSpc>
              <a:spcAft>
                <a:spcPts val="1000"/>
              </a:spcAft>
              <a:tabLst>
                <a:tab pos="457200" algn="l"/>
              </a:tabLst>
            </a:pPr>
            <a:r>
              <a:rPr lang="tr-TR" sz="2500" smtClean="0">
                <a:ea typeface="Calibri" pitchFamily="34" charset="0"/>
                <a:cs typeface="Times New Roman" pitchFamily="18" charset="0"/>
              </a:rPr>
              <a:t>Kalp veya böbrek yetmezliği olanlarda ani ölümlere neden olabilmektedir. </a:t>
            </a:r>
          </a:p>
          <a:p>
            <a:pPr marL="342900" indent="-342900" eaLnBrk="1" hangingPunct="1">
              <a:lnSpc>
                <a:spcPct val="80000"/>
              </a:lnSpc>
              <a:buFont typeface="Wingdings 2" pitchFamily="18" charset="2"/>
              <a:buNone/>
              <a:tabLst>
                <a:tab pos="457200" algn="l"/>
              </a:tabLst>
            </a:pPr>
            <a:endParaRPr lang="tr-TR" sz="2500"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tr-TR">
                <a:solidFill>
                  <a:schemeClr val="tx2">
                    <a:tint val="100000"/>
                    <a:shade val="90000"/>
                    <a:satMod val="250000"/>
                    <a:alpha val="100000"/>
                  </a:schemeClr>
                </a:solidFill>
              </a:rPr>
              <a:t>Ecstacy</a:t>
            </a:r>
          </a:p>
        </p:txBody>
      </p:sp>
      <p:sp>
        <p:nvSpPr>
          <p:cNvPr id="35843" name="Rectangle 3"/>
          <p:cNvSpPr>
            <a:spLocks noGrp="1" noChangeArrowheads="1"/>
          </p:cNvSpPr>
          <p:nvPr>
            <p:ph type="body" idx="1"/>
          </p:nvPr>
        </p:nvSpPr>
        <p:spPr>
          <a:xfrm>
            <a:off x="457200" y="1285875"/>
            <a:ext cx="8229600" cy="4886325"/>
          </a:xfrm>
        </p:spPr>
        <p:txBody>
          <a:bodyPr/>
          <a:lstStyle/>
          <a:p>
            <a:pPr eaLnBrk="1" hangingPunct="1"/>
            <a:endParaRPr lang="tr-TR" smtClean="0"/>
          </a:p>
        </p:txBody>
      </p:sp>
      <p:pic>
        <p:nvPicPr>
          <p:cNvPr id="35844" name="Picture 5" descr="Ecstasy Hakkında Bilinmesi Gereken Maddele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625" y="1285875"/>
            <a:ext cx="8286750" cy="5111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EROİN</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285750" y="1285875"/>
            <a:ext cx="8401050" cy="5286375"/>
          </a:xfrm>
        </p:spPr>
        <p:txBody>
          <a:bodyPr>
            <a:normAutofit fontScale="85000" lnSpcReduction="20000"/>
          </a:bodyPr>
          <a:lstStyle/>
          <a:p>
            <a:pPr marL="342900" indent="-342900" eaLnBrk="1" fontAlgn="auto" hangingPunct="1">
              <a:lnSpc>
                <a:spcPct val="115000"/>
              </a:lnSpc>
              <a:spcBef>
                <a:spcPts val="0"/>
              </a:spcBef>
              <a:spcAft>
                <a:spcPts val="1000"/>
              </a:spcAft>
              <a:buFont typeface="Wingdings 2"/>
              <a:buChar char=""/>
              <a:tabLst>
                <a:tab pos="457200" algn="l"/>
              </a:tabLst>
              <a:defRPr/>
            </a:pPr>
            <a:endParaRPr lang="tr-TR" dirty="0" smtClean="0">
              <a:ea typeface="Calibri"/>
              <a:cs typeface="Times New Roman"/>
            </a:endParaRP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Haşhaş bitkisinin kurutulmuş sıvısından elde edilir.</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Beyazdan koyu kahverengiye kadar değişik renklerde olabilir.</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Sigaraya sarılabilir, buruna çekilebilir, damar içine verilebilir veya dumanı içe çekilebilir.</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Vuruş, </a:t>
            </a:r>
            <a:r>
              <a:rPr lang="tr-TR" dirty="0" err="1" smtClean="0">
                <a:ea typeface="Calibri"/>
                <a:cs typeface="Times New Roman"/>
              </a:rPr>
              <a:t>eyç</a:t>
            </a:r>
            <a:r>
              <a:rPr lang="tr-TR" dirty="0" smtClean="0">
                <a:ea typeface="Calibri"/>
                <a:cs typeface="Times New Roman"/>
              </a:rPr>
              <a:t>, </a:t>
            </a:r>
            <a:r>
              <a:rPr lang="tr-TR" dirty="0" err="1" smtClean="0">
                <a:ea typeface="Calibri"/>
                <a:cs typeface="Times New Roman"/>
              </a:rPr>
              <a:t>koreks</a:t>
            </a:r>
            <a:r>
              <a:rPr lang="tr-TR" dirty="0" smtClean="0">
                <a:ea typeface="Calibri"/>
                <a:cs typeface="Times New Roman"/>
              </a:rPr>
              <a:t>, dalga, paket, ilaç, beyaz, mal, </a:t>
            </a:r>
            <a:r>
              <a:rPr lang="tr-TR" dirty="0" err="1" smtClean="0">
                <a:ea typeface="Calibri"/>
                <a:cs typeface="Times New Roman"/>
              </a:rPr>
              <a:t>tiş</a:t>
            </a:r>
            <a:r>
              <a:rPr lang="tr-TR" dirty="0" smtClean="0">
                <a:ea typeface="Calibri"/>
                <a:cs typeface="Times New Roman"/>
              </a:rPr>
              <a:t>, peynir, paket gibi sokak adları vardır.</a:t>
            </a:r>
          </a:p>
          <a:p>
            <a:pPr marL="342900" indent="-342900" eaLnBrk="1" fontAlgn="auto" hangingPunct="1">
              <a:lnSpc>
                <a:spcPct val="115000"/>
              </a:lnSpc>
              <a:spcBef>
                <a:spcPts val="0"/>
              </a:spcBef>
              <a:spcAft>
                <a:spcPts val="1000"/>
              </a:spcAft>
              <a:buFont typeface="Wingdings 2"/>
              <a:buChar char=""/>
              <a:tabLst>
                <a:tab pos="457200" algn="l"/>
              </a:tabLst>
              <a:defRPr/>
            </a:pPr>
            <a:r>
              <a:rPr lang="tr-TR" dirty="0" smtClean="0">
                <a:ea typeface="Calibri"/>
                <a:cs typeface="Times New Roman"/>
              </a:rPr>
              <a:t>Çok şiddetli ve hızlı bağımlılık yapar. </a:t>
            </a:r>
          </a:p>
          <a:p>
            <a:pPr marL="457200" eaLnBrk="1" fontAlgn="auto" hangingPunct="1">
              <a:lnSpc>
                <a:spcPct val="115000"/>
              </a:lnSpc>
              <a:spcBef>
                <a:spcPts val="0"/>
              </a:spcBef>
              <a:spcAft>
                <a:spcPts val="1000"/>
              </a:spcAft>
              <a:buFont typeface="Wingdings 2"/>
              <a:buNone/>
              <a:defRPr/>
            </a:pPr>
            <a:r>
              <a:rPr lang="tr-TR" b="1" dirty="0" smtClean="0">
                <a:latin typeface="Calibri"/>
                <a:ea typeface="Calibri"/>
                <a:cs typeface="Times New Roman"/>
              </a:rPr>
              <a:t> </a:t>
            </a:r>
            <a:endParaRPr lang="tr-TR" dirty="0" smtClean="0">
              <a:latin typeface="Calibri"/>
              <a:ea typeface="Calibri"/>
              <a:cs typeface="Times New Roman"/>
            </a:endParaRPr>
          </a:p>
          <a:p>
            <a:pPr eaLnBrk="1" fontAlgn="auto" hangingPunct="1">
              <a:spcBef>
                <a:spcPts val="0"/>
              </a:spcBef>
              <a:spcAft>
                <a:spcPts val="0"/>
              </a:spcAft>
              <a:buFont typeface="Wingdings 2"/>
              <a:buNone/>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EROİN (2)</a:t>
            </a:r>
            <a:endParaRPr lang="tr-TR" dirty="0">
              <a:solidFill>
                <a:schemeClr val="tx2">
                  <a:tint val="100000"/>
                  <a:shade val="90000"/>
                  <a:satMod val="250000"/>
                  <a:alpha val="100000"/>
                </a:schemeClr>
              </a:solidFill>
            </a:endParaRPr>
          </a:p>
        </p:txBody>
      </p:sp>
      <p:sp>
        <p:nvSpPr>
          <p:cNvPr id="37891" name="2 İçerik Yer Tutucusu"/>
          <p:cNvSpPr>
            <a:spLocks noGrp="1"/>
          </p:cNvSpPr>
          <p:nvPr>
            <p:ph idx="1"/>
          </p:nvPr>
        </p:nvSpPr>
        <p:spPr>
          <a:xfrm>
            <a:off x="214313" y="1285875"/>
            <a:ext cx="8715375" cy="5286375"/>
          </a:xfrm>
        </p:spPr>
        <p:txBody>
          <a:bodyPr/>
          <a:lstStyle/>
          <a:p>
            <a:pPr marL="342900" indent="-342900" eaLnBrk="1" hangingPunct="1">
              <a:lnSpc>
                <a:spcPct val="95000"/>
              </a:lnSpc>
              <a:spcAft>
                <a:spcPts val="1000"/>
              </a:spcAft>
              <a:tabLst>
                <a:tab pos="457200" algn="l"/>
              </a:tabLst>
            </a:pPr>
            <a:endParaRPr lang="tr-TR" sz="18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Beden ısısında düşme, gevşeme, hareket ve konuşmada yavaşlama, göz bebeklerinde küçülme, yüzde kızarıklık , bedende enjeksiyon izleri görülür. </a:t>
            </a:r>
          </a:p>
          <a:p>
            <a:pPr marL="342900" indent="-342900" eaLnBrk="1" hangingPunct="1">
              <a:lnSpc>
                <a:spcPct val="95000"/>
              </a:lnSpc>
              <a:spcAft>
                <a:spcPts val="1000"/>
              </a:spcAft>
              <a:buFont typeface="Wingdings 2" pitchFamily="18" charset="2"/>
              <a:buNone/>
              <a:tabLst>
                <a:tab pos="457200" algn="l"/>
              </a:tabLst>
            </a:pPr>
            <a:endParaRPr lang="tr-TR" sz="20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Madde bağımlılarının bile en çok korktukları maddedir. Zira, alınmadığında korkunç yoksunluk belirtileri görülür. </a:t>
            </a:r>
          </a:p>
          <a:p>
            <a:pPr marL="342900" indent="-342900" eaLnBrk="1" hangingPunct="1">
              <a:lnSpc>
                <a:spcPct val="95000"/>
              </a:lnSpc>
              <a:spcAft>
                <a:spcPts val="1000"/>
              </a:spcAft>
              <a:tabLst>
                <a:tab pos="457200" algn="l"/>
              </a:tabLst>
            </a:pPr>
            <a:endParaRPr lang="tr-TR" sz="20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Alınmadığı zaman burun akıntısı, halsizlik, uykusuzluk, ciddi kas ağrıları ve kramplar, beyin yıkımları görülür, sinir sistemi bloke olur.</a:t>
            </a:r>
          </a:p>
          <a:p>
            <a:pPr marL="342900" indent="-342900" eaLnBrk="1" hangingPunct="1">
              <a:lnSpc>
                <a:spcPct val="95000"/>
              </a:lnSpc>
              <a:spcAft>
                <a:spcPts val="1000"/>
              </a:spcAft>
              <a:buFont typeface="Wingdings 2" pitchFamily="18" charset="2"/>
              <a:buNone/>
              <a:tabLst>
                <a:tab pos="457200" algn="l"/>
              </a:tabLst>
            </a:pPr>
            <a:endParaRPr lang="tr-TR" sz="20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Etkisi 6-8 saatte geçtiğinden günde 3-4 kez kullanma ihtiyacı doğar.</a:t>
            </a:r>
          </a:p>
          <a:p>
            <a:pPr marL="342900" indent="-342900" eaLnBrk="1" hangingPunct="1">
              <a:lnSpc>
                <a:spcPct val="95000"/>
              </a:lnSpc>
              <a:spcAft>
                <a:spcPts val="1000"/>
              </a:spcAft>
              <a:buFont typeface="Wingdings 2" pitchFamily="18" charset="2"/>
              <a:buNone/>
              <a:tabLst>
                <a:tab pos="457200" algn="l"/>
              </a:tabLst>
            </a:pPr>
            <a:endParaRPr lang="tr-TR" sz="2000" smtClean="0">
              <a:ea typeface="Calibri" pitchFamily="34" charset="0"/>
              <a:cs typeface="Times New Roman" pitchFamily="18" charset="0"/>
            </a:endParaRPr>
          </a:p>
          <a:p>
            <a:pPr marL="342900" indent="-342900" eaLnBrk="1" hangingPunct="1">
              <a:lnSpc>
                <a:spcPct val="95000"/>
              </a:lnSpc>
              <a:spcAft>
                <a:spcPts val="1000"/>
              </a:spcAft>
              <a:tabLst>
                <a:tab pos="457200" algn="l"/>
              </a:tabLst>
            </a:pPr>
            <a:r>
              <a:rPr lang="tr-TR" sz="2000" smtClean="0">
                <a:ea typeface="Calibri" pitchFamily="34" charset="0"/>
                <a:cs typeface="Times New Roman" pitchFamily="18" charset="0"/>
              </a:rPr>
              <a:t>Yüksek dozda alındığında ölüme neden olur. </a:t>
            </a:r>
          </a:p>
          <a:p>
            <a:pPr marL="342900" indent="-342900" eaLnBrk="1" hangingPunct="1">
              <a:lnSpc>
                <a:spcPct val="80000"/>
              </a:lnSpc>
              <a:tabLst>
                <a:tab pos="457200" algn="l"/>
              </a:tabLst>
            </a:pPr>
            <a:endParaRPr lang="tr-TR" sz="2000"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7 İçerik Yer Tutucusu"/>
          <p:cNvSpPr>
            <a:spLocks noGrp="1"/>
          </p:cNvSpPr>
          <p:nvPr>
            <p:ph sz="half" idx="1"/>
          </p:nvPr>
        </p:nvSpPr>
        <p:spPr>
          <a:xfrm>
            <a:off x="457200" y="1646238"/>
            <a:ext cx="4038600" cy="4525962"/>
          </a:xfrm>
        </p:spPr>
        <p:txBody>
          <a:bodyPr/>
          <a:lstStyle/>
          <a:p>
            <a:pPr eaLnBrk="1" hangingPunct="1"/>
            <a:endParaRPr lang="tr-TR" smtClean="0"/>
          </a:p>
        </p:txBody>
      </p:sp>
      <p:sp>
        <p:nvSpPr>
          <p:cNvPr id="38915" name="8 İçerik Yer Tutucusu"/>
          <p:cNvSpPr>
            <a:spLocks noGrp="1"/>
          </p:cNvSpPr>
          <p:nvPr>
            <p:ph sz="half" idx="2"/>
          </p:nvPr>
        </p:nvSpPr>
        <p:spPr>
          <a:xfrm>
            <a:off x="4648200" y="1646238"/>
            <a:ext cx="4038600" cy="4525962"/>
          </a:xfrm>
        </p:spPr>
        <p:txBody>
          <a:bodyPr/>
          <a:lstStyle/>
          <a:p>
            <a:pPr eaLnBrk="1" hangingPunct="1"/>
            <a:endParaRPr lang="tr-TR" smtClean="0"/>
          </a:p>
        </p:txBody>
      </p:sp>
      <p:pic>
        <p:nvPicPr>
          <p:cNvPr id="38916" name="Picture 2" descr="C:\Documents and Settings\Administrator\Belgelerim\Resimlerim\indir.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8625" y="352425"/>
            <a:ext cx="4071938" cy="4005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7" name="Picture 3" descr="C:\Documents and Settings\Administrator\Belgelerim\Resimlerim\indir (1).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00563" y="350838"/>
            <a:ext cx="4214812" cy="4006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8" name="Picture 4" descr="C:\Documents and Settings\Administrator\Belgelerim\Resimlerim\indir (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28625" y="4286250"/>
            <a:ext cx="8286750" cy="23574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285720" y="642918"/>
            <a:ext cx="8534400" cy="987552"/>
          </a:xfrm>
        </p:spPr>
        <p:txBody>
          <a:bodyPr>
            <a:normAutofit fontScale="90000"/>
          </a:bodyPr>
          <a:lstStyle/>
          <a:p>
            <a:pPr marL="54864" indent="0" eaLnBrk="1" fontAlgn="auto" hangingPunct="1">
              <a:spcAft>
                <a:spcPts val="0"/>
              </a:spcAft>
              <a:defRPr/>
            </a:pPr>
            <a:r>
              <a:rPr lang="tr-TR" b="1" dirty="0" smtClean="0">
                <a:solidFill>
                  <a:schemeClr val="tx2">
                    <a:tint val="100000"/>
                    <a:shade val="90000"/>
                    <a:satMod val="250000"/>
                    <a:alpha val="100000"/>
                  </a:schemeClr>
                </a:solidFill>
                <a:latin typeface="Calibri"/>
                <a:ea typeface="Calibri"/>
                <a:cs typeface="Times New Roman"/>
              </a:rPr>
              <a:t/>
            </a:r>
            <a:br>
              <a:rPr lang="tr-TR" b="1" dirty="0" smtClean="0">
                <a:solidFill>
                  <a:schemeClr val="tx2">
                    <a:tint val="100000"/>
                    <a:shade val="90000"/>
                    <a:satMod val="250000"/>
                    <a:alpha val="100000"/>
                  </a:schemeClr>
                </a:solidFill>
                <a:latin typeface="Calibri"/>
                <a:ea typeface="Calibri"/>
                <a:cs typeface="Times New Roman"/>
              </a:rPr>
            </a:br>
            <a:r>
              <a:rPr lang="tr-TR" b="1" dirty="0" smtClean="0">
                <a:solidFill>
                  <a:schemeClr val="tx2">
                    <a:tint val="100000"/>
                    <a:shade val="90000"/>
                    <a:satMod val="250000"/>
                    <a:alpha val="100000"/>
                  </a:schemeClr>
                </a:solidFill>
                <a:latin typeface="Calibri"/>
                <a:ea typeface="Calibri"/>
                <a:cs typeface="Times New Roman"/>
              </a:rPr>
              <a:t/>
            </a:r>
            <a:br>
              <a:rPr lang="tr-TR" b="1" dirty="0" smtClean="0">
                <a:solidFill>
                  <a:schemeClr val="tx2">
                    <a:tint val="100000"/>
                    <a:shade val="90000"/>
                    <a:satMod val="250000"/>
                    <a:alpha val="100000"/>
                  </a:schemeClr>
                </a:solidFill>
                <a:latin typeface="Calibri"/>
                <a:ea typeface="Calibri"/>
                <a:cs typeface="Times New Roman"/>
              </a:rPr>
            </a:br>
            <a:r>
              <a:rPr lang="tr-TR" b="1" dirty="0" smtClean="0">
                <a:solidFill>
                  <a:schemeClr val="tx2">
                    <a:tint val="100000"/>
                    <a:shade val="90000"/>
                    <a:satMod val="250000"/>
                    <a:alpha val="100000"/>
                  </a:schemeClr>
                </a:solidFill>
                <a:latin typeface="Calibri"/>
                <a:ea typeface="Calibri"/>
                <a:cs typeface="Times New Roman"/>
              </a:rPr>
              <a:t/>
            </a:r>
            <a:br>
              <a:rPr lang="tr-TR" b="1" dirty="0" smtClean="0">
                <a:solidFill>
                  <a:schemeClr val="tx2">
                    <a:tint val="100000"/>
                    <a:shade val="90000"/>
                    <a:satMod val="250000"/>
                    <a:alpha val="100000"/>
                  </a:schemeClr>
                </a:solidFill>
                <a:latin typeface="Calibri"/>
                <a:ea typeface="Calibri"/>
                <a:cs typeface="Times New Roman"/>
              </a:rPr>
            </a:br>
            <a:r>
              <a:rPr lang="tr-TR" b="1" dirty="0" smtClean="0">
                <a:solidFill>
                  <a:schemeClr val="tx2">
                    <a:tint val="100000"/>
                    <a:shade val="90000"/>
                    <a:satMod val="250000"/>
                    <a:alpha val="100000"/>
                  </a:schemeClr>
                </a:solidFill>
                <a:latin typeface="Calibri"/>
                <a:ea typeface="Calibri"/>
                <a:cs typeface="Times New Roman"/>
              </a:rPr>
              <a:t/>
            </a:r>
            <a:br>
              <a:rPr lang="tr-TR" b="1" dirty="0" smtClean="0">
                <a:solidFill>
                  <a:schemeClr val="tx2">
                    <a:tint val="100000"/>
                    <a:shade val="90000"/>
                    <a:satMod val="250000"/>
                    <a:alpha val="100000"/>
                  </a:schemeClr>
                </a:solidFill>
                <a:latin typeface="Calibri"/>
                <a:ea typeface="Calibri"/>
                <a:cs typeface="Times New Roman"/>
              </a:rPr>
            </a:br>
            <a:r>
              <a:rPr lang="tr-TR" b="1" dirty="0" smtClean="0">
                <a:solidFill>
                  <a:schemeClr val="tx2">
                    <a:tint val="100000"/>
                    <a:shade val="90000"/>
                    <a:satMod val="250000"/>
                    <a:alpha val="100000"/>
                  </a:schemeClr>
                </a:solidFill>
                <a:latin typeface="Calibri"/>
                <a:ea typeface="Calibri"/>
                <a:cs typeface="Times New Roman"/>
              </a:rPr>
              <a:t/>
            </a:r>
            <a:br>
              <a:rPr lang="tr-TR" b="1"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dirty="0" smtClean="0">
                <a:solidFill>
                  <a:schemeClr val="tx2">
                    <a:tint val="100000"/>
                    <a:shade val="90000"/>
                    <a:satMod val="250000"/>
                    <a:alpha val="100000"/>
                  </a:schemeClr>
                </a:solidFill>
                <a:latin typeface="Calibri"/>
                <a:ea typeface="Calibri"/>
                <a:cs typeface="Times New Roman"/>
              </a:rPr>
              <a:t/>
            </a:r>
            <a:br>
              <a:rPr lang="tr-TR" dirty="0" smtClean="0">
                <a:solidFill>
                  <a:schemeClr val="tx2">
                    <a:tint val="100000"/>
                    <a:shade val="90000"/>
                    <a:satMod val="250000"/>
                    <a:alpha val="100000"/>
                  </a:schemeClr>
                </a:solidFill>
                <a:latin typeface="Calibri"/>
                <a:ea typeface="Calibri"/>
                <a:cs typeface="Times New Roman"/>
              </a:rPr>
            </a:br>
            <a:r>
              <a:rPr lang="tr-TR" sz="4400" dirty="0" smtClean="0">
                <a:solidFill>
                  <a:schemeClr val="tx2">
                    <a:tint val="100000"/>
                    <a:shade val="90000"/>
                    <a:satMod val="250000"/>
                    <a:alpha val="100000"/>
                  </a:schemeClr>
                </a:solidFill>
                <a:latin typeface="Calibri"/>
                <a:ea typeface="Calibri"/>
                <a:cs typeface="Times New Roman"/>
              </a:rPr>
              <a:t>İLAÇ OLARAK KULLANILAN ANCAK BAĞIMLILIK YAPABİLECEK MADDELER</a:t>
            </a:r>
            <a:endParaRPr lang="tr-TR" sz="4400" dirty="0">
              <a:solidFill>
                <a:schemeClr val="tx2">
                  <a:tint val="100000"/>
                  <a:shade val="90000"/>
                  <a:satMod val="250000"/>
                  <a:alpha val="100000"/>
                </a:schemeClr>
              </a:solidFill>
            </a:endParaRPr>
          </a:p>
        </p:txBody>
      </p:sp>
      <p:sp>
        <p:nvSpPr>
          <p:cNvPr id="39939" name="2 İçerik Yer Tutucusu"/>
          <p:cNvSpPr>
            <a:spLocks noGrp="1"/>
          </p:cNvSpPr>
          <p:nvPr>
            <p:ph idx="1"/>
          </p:nvPr>
        </p:nvSpPr>
        <p:spPr>
          <a:xfrm>
            <a:off x="214313" y="1500188"/>
            <a:ext cx="8715375" cy="4786312"/>
          </a:xfrm>
        </p:spPr>
        <p:txBody>
          <a:bodyPr/>
          <a:lstStyle/>
          <a:p>
            <a:pPr marL="342900" indent="-342900" eaLnBrk="1" hangingPunct="1">
              <a:lnSpc>
                <a:spcPct val="105000"/>
              </a:lnSpc>
              <a:spcAft>
                <a:spcPts val="1000"/>
              </a:spcAft>
              <a:tabLst>
                <a:tab pos="457200" algn="l"/>
              </a:tabLst>
            </a:pPr>
            <a:r>
              <a:rPr lang="tr-TR" sz="2700" smtClean="0">
                <a:ea typeface="Calibri" pitchFamily="34" charset="0"/>
                <a:cs typeface="Times New Roman" pitchFamily="18" charset="0"/>
              </a:rPr>
              <a:t>Eczanelerde yeşil ve kırmızı reçete ile satılan ilaçlardır. (</a:t>
            </a:r>
            <a:r>
              <a:rPr lang="en-US" sz="2700" smtClean="0">
                <a:ea typeface="Calibri" pitchFamily="34" charset="0"/>
                <a:cs typeface="Times New Roman" pitchFamily="18" charset="0"/>
              </a:rPr>
              <a:t>Diazem, Nervium, </a:t>
            </a:r>
            <a:r>
              <a:rPr lang="tr-TR" sz="2700" smtClean="0">
                <a:ea typeface="Calibri" pitchFamily="34" charset="0"/>
                <a:cs typeface="Times New Roman" pitchFamily="18" charset="0"/>
              </a:rPr>
              <a:t>Xanax, </a:t>
            </a:r>
            <a:r>
              <a:rPr lang="en-US" sz="2700" smtClean="0">
                <a:ea typeface="Calibri" pitchFamily="34" charset="0"/>
                <a:cs typeface="Times New Roman" pitchFamily="18" charset="0"/>
              </a:rPr>
              <a:t>Tranxilene, Ativan, Rivotril</a:t>
            </a:r>
            <a:r>
              <a:rPr lang="tr-TR" sz="2700" smtClean="0">
                <a:ea typeface="Calibri" pitchFamily="34" charset="0"/>
                <a:cs typeface="Times New Roman" pitchFamily="18" charset="0"/>
              </a:rPr>
              <a:t>, </a:t>
            </a:r>
            <a:r>
              <a:rPr lang="en-US" sz="2700" smtClean="0">
                <a:ea typeface="Calibri" pitchFamily="34" charset="0"/>
                <a:cs typeface="Times New Roman" pitchFamily="18" charset="0"/>
              </a:rPr>
              <a:t>Akineton</a:t>
            </a:r>
            <a:r>
              <a:rPr lang="tr-TR" sz="2700" smtClean="0">
                <a:ea typeface="Calibri" pitchFamily="34" charset="0"/>
                <a:cs typeface="Times New Roman" pitchFamily="18" charset="0"/>
              </a:rPr>
              <a:t> ve </a:t>
            </a:r>
            <a:r>
              <a:rPr lang="en-US" sz="2700" smtClean="0">
                <a:ea typeface="Calibri" pitchFamily="34" charset="0"/>
                <a:cs typeface="Times New Roman" pitchFamily="18" charset="0"/>
              </a:rPr>
              <a:t>Rohypnol </a:t>
            </a:r>
            <a:r>
              <a:rPr lang="tr-TR" sz="2700" smtClean="0">
                <a:ea typeface="Calibri" pitchFamily="34" charset="0"/>
                <a:cs typeface="Times New Roman" pitchFamily="18" charset="0"/>
              </a:rPr>
              <a:t>gibi...)</a:t>
            </a:r>
          </a:p>
          <a:p>
            <a:pPr marL="342900" indent="-342900" eaLnBrk="1" hangingPunct="1">
              <a:lnSpc>
                <a:spcPct val="105000"/>
              </a:lnSpc>
              <a:spcAft>
                <a:spcPts val="1000"/>
              </a:spcAft>
              <a:tabLst>
                <a:tab pos="457200" algn="l"/>
              </a:tabLst>
            </a:pPr>
            <a:r>
              <a:rPr lang="tr-TR" sz="2700" smtClean="0">
                <a:ea typeface="Calibri" pitchFamily="34" charset="0"/>
                <a:cs typeface="Times New Roman" pitchFamily="18" charset="0"/>
              </a:rPr>
              <a:t>Rahatlama ve gevşemeye, kötüye kullanımda bağımlılığa yol açarlar. </a:t>
            </a:r>
          </a:p>
          <a:p>
            <a:pPr marL="342900" indent="-342900" eaLnBrk="1" hangingPunct="1">
              <a:lnSpc>
                <a:spcPct val="105000"/>
              </a:lnSpc>
              <a:spcAft>
                <a:spcPts val="1000"/>
              </a:spcAft>
              <a:tabLst>
                <a:tab pos="457200" algn="l"/>
              </a:tabLst>
            </a:pPr>
            <a:r>
              <a:rPr lang="tr-TR" sz="2700" smtClean="0">
                <a:ea typeface="Calibri" pitchFamily="34" charset="0"/>
                <a:cs typeface="Times New Roman" pitchFamily="18" charset="0"/>
              </a:rPr>
              <a:t>Alkol ile alındıklarında etkileri daha da artar.</a:t>
            </a:r>
          </a:p>
          <a:p>
            <a:pPr marL="342900" indent="-342900" eaLnBrk="1" hangingPunct="1">
              <a:lnSpc>
                <a:spcPct val="105000"/>
              </a:lnSpc>
              <a:spcAft>
                <a:spcPts val="1000"/>
              </a:spcAft>
              <a:tabLst>
                <a:tab pos="457200" algn="l"/>
              </a:tabLst>
            </a:pPr>
            <a:r>
              <a:rPr lang="tr-TR" sz="2700" smtClean="0">
                <a:ea typeface="Calibri" pitchFamily="34" charset="0"/>
                <a:cs typeface="Times New Roman" pitchFamily="18" charset="0"/>
              </a:rPr>
              <a:t>Yoksunluk tablolarında gerginlik, rahatlayamama, titreme, uykusuzluk, sinirlilik, bulantı gibi etkiler görülür; hayatı tehdit edici olabilir</a:t>
            </a:r>
            <a:r>
              <a:rPr lang="tr-TR" sz="2700" smtClean="0">
                <a:latin typeface="Arial" pitchFamily="34" charset="0"/>
                <a:ea typeface="Calibri" pitchFamily="34" charset="0"/>
                <a:cs typeface="Times New Roman" pitchFamily="18" charset="0"/>
              </a:rPr>
              <a:t>.</a:t>
            </a:r>
          </a:p>
          <a:p>
            <a:pPr marL="342900" indent="-342900" eaLnBrk="1" hangingPunct="1">
              <a:lnSpc>
                <a:spcPct val="105000"/>
              </a:lnSpc>
              <a:spcAft>
                <a:spcPts val="1000"/>
              </a:spcAft>
              <a:tabLst>
                <a:tab pos="457200" algn="l"/>
              </a:tabLst>
            </a:pPr>
            <a:r>
              <a:rPr lang="tr-TR" sz="1800" smtClean="0">
                <a:latin typeface="Arial" pitchFamily="34" charset="0"/>
                <a:ea typeface="Calibri" pitchFamily="34" charset="0"/>
                <a:cs typeface="Times New Roman" pitchFamily="18" charset="0"/>
              </a:rPr>
              <a:t>Enerji içeceği ve sınavlarda dikkati yoğunlaştırdığı iddia edilen haplar da tehlike yaratmaktadır.</a:t>
            </a:r>
          </a:p>
          <a:p>
            <a:pPr marL="342900" indent="-342900" eaLnBrk="1" hangingPunct="1">
              <a:lnSpc>
                <a:spcPct val="105000"/>
              </a:lnSpc>
              <a:spcAft>
                <a:spcPts val="1000"/>
              </a:spcAft>
              <a:buFont typeface="Wingdings 2" pitchFamily="18" charset="2"/>
              <a:buNone/>
              <a:tabLst>
                <a:tab pos="457200" algn="l"/>
              </a:tabLst>
            </a:pPr>
            <a:endParaRPr lang="tr-TR" sz="2700"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p:cNvSpPr>
          <p:nvPr>
            <p:ph type="title" idx="4294967295"/>
          </p:nvPr>
        </p:nvSpPr>
        <p:spPr bwMode="auto"/>
        <p:txBody>
          <a:bodyPr vert="horz" wrap="square" lIns="91440" tIns="45720" bIns="45720" numCol="1" anchorCtr="0" compatLnSpc="1">
            <a:prstTxWarp prst="textNoShape">
              <a:avLst/>
            </a:prstTxWarp>
          </a:bodyPr>
          <a:lstStyle/>
          <a:p>
            <a:pPr indent="0" eaLnBrk="1" hangingPunct="1">
              <a:defRPr/>
            </a:pPr>
            <a:endParaRPr lang="tr-TR" smtClean="0">
              <a:effectLst/>
            </a:endParaRPr>
          </a:p>
        </p:txBody>
      </p:sp>
      <p:pic>
        <p:nvPicPr>
          <p:cNvPr id="13315" name="Picture 4"/>
          <p:cNvPicPr>
            <a:picLocks noGrp="1" noChangeAspect="1" noChangeArrowheads="1"/>
          </p:cNvPicPr>
          <p:nvPr>
            <p:ph type="body"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0" y="0"/>
            <a:ext cx="9144000" cy="6858000"/>
          </a:xfrm>
          <a:noFill/>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rgbClr val="00B050"/>
                </a:solidFill>
              </a:rPr>
              <a:t>2.BÖLÜM</a:t>
            </a:r>
            <a:endParaRPr lang="tr-TR" dirty="0">
              <a:solidFill>
                <a:srgbClr val="00B050"/>
              </a:solidFill>
            </a:endParaRPr>
          </a:p>
        </p:txBody>
      </p:sp>
      <p:sp>
        <p:nvSpPr>
          <p:cNvPr id="40963" name="6 İçerik Yer Tutucusu"/>
          <p:cNvSpPr>
            <a:spLocks noGrp="1"/>
          </p:cNvSpPr>
          <p:nvPr>
            <p:ph idx="1"/>
          </p:nvPr>
        </p:nvSpPr>
        <p:spPr>
          <a:xfrm>
            <a:off x="457200" y="1357313"/>
            <a:ext cx="8229600" cy="4814887"/>
          </a:xfrm>
        </p:spPr>
        <p:txBody>
          <a:bodyPr/>
          <a:lstStyle/>
          <a:p>
            <a:pPr eaLnBrk="1" hangingPunct="1">
              <a:buFont typeface="Wingdings 2" pitchFamily="18" charset="2"/>
              <a:buNone/>
            </a:pPr>
            <a:r>
              <a:rPr lang="tr-TR" sz="3600" smtClean="0"/>
              <a:t>	RİSK FAKTÖRLERİ NELERDİR?</a:t>
            </a:r>
          </a:p>
          <a:p>
            <a:pPr eaLnBrk="1" hangingPunct="1">
              <a:buFont typeface="Wingdings 2" pitchFamily="18" charset="2"/>
              <a:buNone/>
            </a:pPr>
            <a:endParaRPr lang="tr-TR" sz="3600" smtClean="0"/>
          </a:p>
          <a:p>
            <a:pPr eaLnBrk="1" hangingPunct="1">
              <a:buFont typeface="Wingdings 2" pitchFamily="18" charset="2"/>
              <a:buNone/>
            </a:pPr>
            <a:r>
              <a:rPr lang="tr-TR" sz="3600" smtClean="0"/>
              <a:t>	KORUYUCU FAKTÖRLER NELERDİR?</a:t>
            </a:r>
          </a:p>
          <a:p>
            <a:pPr eaLnBrk="1" hangingPunct="1">
              <a:buFont typeface="Wingdings 2" pitchFamily="18" charset="2"/>
              <a:buNone/>
            </a:pPr>
            <a:endParaRPr lang="tr-TR" sz="3600" smtClean="0"/>
          </a:p>
          <a:p>
            <a:pPr eaLnBrk="1" hangingPunct="1">
              <a:buFont typeface="Wingdings 2" pitchFamily="18" charset="2"/>
              <a:buNone/>
            </a:pPr>
            <a:r>
              <a:rPr lang="tr-TR" sz="3600" smtClean="0"/>
              <a:t>	ÇOCUĞUNUZUN MADDE KULANMAYA BAŞLAMASINI ÖNLEMEK İÇİN NELER YAPABİLİRSİNİZ? </a:t>
            </a:r>
          </a:p>
          <a:p>
            <a:pPr eaLnBrk="1" hangingPunct="1">
              <a:buFont typeface="Wingdings 2" pitchFamily="18" charset="2"/>
              <a:buNone/>
            </a:pPr>
            <a:endParaRPr lang="tr-TR" sz="3600" smtClean="0"/>
          </a:p>
          <a:p>
            <a:pPr eaLnBrk="1" hangingPunct="1">
              <a:buFont typeface="Wingdings 2" pitchFamily="18" charset="2"/>
              <a:buNone/>
            </a:pPr>
            <a:endParaRPr lang="tr-TR" sz="3600" smtClean="0"/>
          </a:p>
          <a:p>
            <a:pPr eaLnBrk="1" hangingPunct="1">
              <a:buFont typeface="Wingdings 2" pitchFamily="18" charset="2"/>
              <a:buNone/>
            </a:pPr>
            <a:endParaRPr lang="tr-TR" sz="3600" smtClean="0"/>
          </a:p>
          <a:p>
            <a:pPr eaLnBrk="1" hangingPunct="1">
              <a:buFont typeface="Wingdings 2" pitchFamily="18" charset="2"/>
              <a:buNone/>
            </a:pPr>
            <a:r>
              <a:rPr lang="tr-TR" sz="3600" smtClean="0"/>
              <a:t>	</a:t>
            </a:r>
          </a:p>
          <a:p>
            <a:pPr eaLnBrk="1" hangingPunct="1">
              <a:buFont typeface="Wingdings 2" pitchFamily="18" charset="2"/>
              <a:buNone/>
            </a:pPr>
            <a:endParaRPr lang="tr-TR" sz="3600" smtClean="0"/>
          </a:p>
          <a:p>
            <a:pPr eaLnBrk="1" hangingPunct="1">
              <a:buFont typeface="Wingdings 2" pitchFamily="18" charset="2"/>
              <a:buNone/>
            </a:pPr>
            <a:endParaRPr lang="tr-TR" sz="3600" smtClean="0"/>
          </a:p>
          <a:p>
            <a:pPr eaLnBrk="1" hangingPunct="1">
              <a:buFont typeface="Wingdings 2" pitchFamily="18" charset="2"/>
              <a:buNone/>
            </a:pPr>
            <a:r>
              <a:rPr lang="tr-TR" sz="3600" smtClean="0"/>
              <a:t>	</a:t>
            </a:r>
          </a:p>
          <a:p>
            <a:pPr eaLnBrk="1" hangingPunct="1">
              <a:buFont typeface="Wingdings 2" pitchFamily="18" charset="2"/>
              <a:buNone/>
            </a:pPr>
            <a:r>
              <a:rPr lang="tr-TR" sz="3600" smtClean="0"/>
              <a:t>	</a:t>
            </a:r>
          </a:p>
        </p:txBody>
      </p:sp>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sz="3100" dirty="0" smtClean="0">
                <a:solidFill>
                  <a:schemeClr val="tx2">
                    <a:tint val="100000"/>
                    <a:shade val="90000"/>
                    <a:satMod val="250000"/>
                    <a:alpha val="100000"/>
                  </a:schemeClr>
                </a:solidFill>
              </a:rPr>
              <a:t>RİSK YARATAN FAKTÖRLER</a:t>
            </a:r>
            <a:br>
              <a:rPr lang="tr-TR" sz="3100" dirty="0" smtClean="0">
                <a:solidFill>
                  <a:schemeClr val="tx2">
                    <a:tint val="100000"/>
                    <a:shade val="90000"/>
                    <a:satMod val="250000"/>
                    <a:alpha val="100000"/>
                  </a:schemeClr>
                </a:solidFill>
              </a:rPr>
            </a:br>
            <a:r>
              <a:rPr lang="tr-TR" sz="3100" dirty="0" smtClean="0">
                <a:solidFill>
                  <a:schemeClr val="tx2">
                    <a:tint val="100000"/>
                    <a:shade val="90000"/>
                    <a:satMod val="250000"/>
                    <a:alpha val="100000"/>
                  </a:schemeClr>
                </a:solidFill>
              </a:rPr>
              <a:t>-Aile-</a:t>
            </a:r>
            <a:endParaRPr lang="tr-TR" sz="3100" dirty="0">
              <a:solidFill>
                <a:schemeClr val="tx2">
                  <a:tint val="100000"/>
                  <a:shade val="90000"/>
                  <a:satMod val="250000"/>
                  <a:alpha val="100000"/>
                </a:schemeClr>
              </a:solidFill>
            </a:endParaRPr>
          </a:p>
        </p:txBody>
      </p:sp>
      <p:sp>
        <p:nvSpPr>
          <p:cNvPr id="41987" name="2 İçerik Yer Tutucusu"/>
          <p:cNvSpPr>
            <a:spLocks noGrp="1"/>
          </p:cNvSpPr>
          <p:nvPr>
            <p:ph idx="1"/>
          </p:nvPr>
        </p:nvSpPr>
        <p:spPr>
          <a:xfrm>
            <a:off x="457200" y="1646238"/>
            <a:ext cx="8472488" cy="4525962"/>
          </a:xfrm>
        </p:spPr>
        <p:txBody>
          <a:bodyPr/>
          <a:lstStyle/>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Ruhsal sorunları ya da bağımlılığı olan ebeveynin bulunduğu kaotik aileler,</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Tutarsız, aşırı kontrolcü ya da aşırı ilgisiz aile tutumları,</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Ailede şiddet içeren davranışların olması,</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Ebeveynlerin madde kullanıyor olmaları </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Çocuğun madde kullanımına hoşgörü gösterilmesi </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Ebeveynlerin çocuğun hayatının dışında olmaları </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Ailede gerekli disiplinin veya otoritenin kurulamamış olması</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Parçalanmış aileler</a:t>
            </a:r>
          </a:p>
          <a:p>
            <a:pPr marL="342900" indent="-342900" eaLnBrk="1" hangingPunct="1">
              <a:lnSpc>
                <a:spcPct val="95000"/>
              </a:lnSpc>
              <a:spcAft>
                <a:spcPts val="1000"/>
              </a:spcAft>
              <a:tabLst>
                <a:tab pos="457200" algn="l"/>
              </a:tabLst>
            </a:pPr>
            <a:r>
              <a:rPr lang="tr-TR" sz="2200" smtClean="0">
                <a:ea typeface="Calibri" pitchFamily="34" charset="0"/>
                <a:cs typeface="Times New Roman" pitchFamily="18" charset="0"/>
              </a:rPr>
              <a:t>Aile içi iletişim eksikliği</a:t>
            </a:r>
          </a:p>
          <a:p>
            <a:pPr marL="342900" lvl="1" indent="-342900" eaLnBrk="1" hangingPunct="1">
              <a:lnSpc>
                <a:spcPct val="95000"/>
              </a:lnSpc>
              <a:spcAft>
                <a:spcPts val="1000"/>
              </a:spcAft>
              <a:buClr>
                <a:schemeClr val="accent1"/>
              </a:buClr>
              <a:buSzPct val="85000"/>
              <a:buFont typeface="Wingdings 2" pitchFamily="18" charset="2"/>
              <a:buChar char=""/>
              <a:tabLst>
                <a:tab pos="457200" algn="l"/>
              </a:tabLst>
            </a:pPr>
            <a:endParaRPr lang="tr-TR" sz="1900" smtClean="0">
              <a:ea typeface="Calibri" pitchFamily="34" charset="0"/>
              <a:cs typeface="Times New Roman" pitchFamily="18" charset="0"/>
            </a:endParaRPr>
          </a:p>
          <a:p>
            <a:pPr marL="342900" lvl="1" indent="-342900" eaLnBrk="1" hangingPunct="1">
              <a:lnSpc>
                <a:spcPct val="95000"/>
              </a:lnSpc>
              <a:spcAft>
                <a:spcPts val="1000"/>
              </a:spcAft>
              <a:buClr>
                <a:schemeClr val="accent1"/>
              </a:buClr>
              <a:buSzPct val="85000"/>
              <a:buFont typeface="Wingdings 2" pitchFamily="18" charset="2"/>
              <a:buChar char=""/>
              <a:tabLst>
                <a:tab pos="457200" algn="l"/>
              </a:tabLst>
            </a:pPr>
            <a:endParaRPr lang="tr-TR" sz="2200" b="1" smtClean="0">
              <a:latin typeface="Times New Roman" pitchFamily="18" charset="0"/>
              <a:ea typeface="Calibri" pitchFamily="34" charset="0"/>
              <a:cs typeface="Times New Roman" pitchFamily="18" charset="0"/>
            </a:endParaRPr>
          </a:p>
          <a:p>
            <a:pPr marL="342900" lvl="1" indent="-342900" eaLnBrk="1" hangingPunct="1">
              <a:lnSpc>
                <a:spcPct val="95000"/>
              </a:lnSpc>
              <a:spcAft>
                <a:spcPts val="1000"/>
              </a:spcAft>
              <a:buClr>
                <a:schemeClr val="accent1"/>
              </a:buClr>
              <a:buSzPct val="85000"/>
              <a:buFont typeface="Wingdings 2" pitchFamily="18" charset="2"/>
              <a:buChar char=""/>
              <a:tabLst>
                <a:tab pos="457200" algn="l"/>
              </a:tabLst>
            </a:pPr>
            <a:endParaRPr lang="tr-TR" sz="2200" b="1" smtClean="0">
              <a:latin typeface="Times New Roman" pitchFamily="18" charset="0"/>
              <a:ea typeface="Calibri" pitchFamily="34" charset="0"/>
              <a:cs typeface="Times New Roman" pitchFamily="18" charset="0"/>
            </a:endParaRPr>
          </a:p>
          <a:p>
            <a:pPr marL="342900" indent="-342900" eaLnBrk="1" hangingPunct="1">
              <a:lnSpc>
                <a:spcPct val="95000"/>
              </a:lnSpc>
              <a:spcAft>
                <a:spcPts val="1000"/>
              </a:spcAft>
              <a:tabLst>
                <a:tab pos="457200" algn="l"/>
              </a:tabLst>
            </a:pPr>
            <a:endParaRPr lang="tr-TR" sz="2200" smtClean="0">
              <a:ea typeface="Calibri" pitchFamily="34" charset="0"/>
              <a:cs typeface="Times New Roman" pitchFamily="18" charset="0"/>
            </a:endParaRPr>
          </a:p>
          <a:p>
            <a:pPr marL="342900" indent="-342900" eaLnBrk="1" hangingPunct="1">
              <a:lnSpc>
                <a:spcPct val="80000"/>
              </a:lnSpc>
              <a:tabLst>
                <a:tab pos="457200" algn="l"/>
              </a:tabLst>
            </a:pPr>
            <a:endParaRPr lang="tr-TR" sz="2200"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Autofit/>
          </a:bodyPr>
          <a:lstStyle/>
          <a:p>
            <a:pPr marL="54864" indent="0" eaLnBrk="1" fontAlgn="auto" hangingPunct="1">
              <a:spcAft>
                <a:spcPts val="0"/>
              </a:spcAft>
              <a:defRPr/>
            </a:pPr>
            <a:r>
              <a:rPr lang="tr-TR" sz="2800" dirty="0" smtClean="0">
                <a:solidFill>
                  <a:schemeClr val="tx2">
                    <a:tint val="100000"/>
                    <a:shade val="90000"/>
                    <a:satMod val="250000"/>
                    <a:alpha val="100000"/>
                  </a:schemeClr>
                </a:solidFill>
              </a:rPr>
              <a:t>RİSK YARATAN FAKTÖRER</a:t>
            </a:r>
            <a:br>
              <a:rPr lang="tr-TR" sz="2800" dirty="0" smtClean="0">
                <a:solidFill>
                  <a:schemeClr val="tx2">
                    <a:tint val="100000"/>
                    <a:shade val="90000"/>
                    <a:satMod val="250000"/>
                    <a:alpha val="100000"/>
                  </a:schemeClr>
                </a:solidFill>
              </a:rPr>
            </a:br>
            <a:r>
              <a:rPr lang="tr-TR" sz="2800" dirty="0" smtClean="0">
                <a:solidFill>
                  <a:schemeClr val="tx2">
                    <a:tint val="100000"/>
                    <a:shade val="90000"/>
                    <a:satMod val="250000"/>
                    <a:alpha val="100000"/>
                  </a:schemeClr>
                </a:solidFill>
              </a:rPr>
              <a:t>-Bireysel-</a:t>
            </a:r>
            <a:endParaRPr lang="tr-TR" sz="2800" dirty="0">
              <a:solidFill>
                <a:schemeClr val="tx2">
                  <a:tint val="100000"/>
                  <a:shade val="90000"/>
                  <a:satMod val="250000"/>
                  <a:alpha val="100000"/>
                </a:schemeClr>
              </a:solidFill>
            </a:endParaRPr>
          </a:p>
        </p:txBody>
      </p:sp>
      <p:sp>
        <p:nvSpPr>
          <p:cNvPr id="43011" name="2 İçerik Yer Tutucusu"/>
          <p:cNvSpPr>
            <a:spLocks noGrp="1"/>
          </p:cNvSpPr>
          <p:nvPr>
            <p:ph idx="1"/>
          </p:nvPr>
        </p:nvSpPr>
        <p:spPr>
          <a:xfrm>
            <a:off x="214313" y="1646238"/>
            <a:ext cx="8715375" cy="4525962"/>
          </a:xfrm>
        </p:spPr>
        <p:txBody>
          <a:bodyPr/>
          <a:lstStyle/>
          <a:p>
            <a:pPr eaLnBrk="1" hangingPunct="1">
              <a:lnSpc>
                <a:spcPct val="90000"/>
              </a:lnSpc>
            </a:pPr>
            <a:r>
              <a:rPr lang="tr-TR" sz="2300" smtClean="0">
                <a:ea typeface="Calibri" pitchFamily="34" charset="0"/>
                <a:cs typeface="Times New Roman" pitchFamily="18" charset="0"/>
              </a:rPr>
              <a:t>Merak</a:t>
            </a:r>
          </a:p>
          <a:p>
            <a:pPr eaLnBrk="1" hangingPunct="1">
              <a:lnSpc>
                <a:spcPct val="90000"/>
              </a:lnSpc>
            </a:pPr>
            <a:r>
              <a:rPr lang="tr-TR" sz="2300" smtClean="0">
                <a:ea typeface="Calibri" pitchFamily="34" charset="0"/>
                <a:cs typeface="Times New Roman" pitchFamily="18" charset="0"/>
              </a:rPr>
              <a:t>Okul başarısında düşüş,</a:t>
            </a:r>
          </a:p>
          <a:p>
            <a:pPr eaLnBrk="1" hangingPunct="1">
              <a:lnSpc>
                <a:spcPct val="90000"/>
              </a:lnSpc>
            </a:pPr>
            <a:r>
              <a:rPr lang="tr-TR" sz="2300" smtClean="0">
                <a:ea typeface="Calibri" pitchFamily="34" charset="0"/>
                <a:cs typeface="Times New Roman" pitchFamily="18" charset="0"/>
              </a:rPr>
              <a:t>Bir arkadaş grubuna girebilme, “hayır” diyebilme, sorunlarla başa çıkabilme gibi sosyal becerilerin zayıf olması</a:t>
            </a:r>
            <a:r>
              <a:rPr lang="tr-TR" sz="2700" smtClean="0">
                <a:ea typeface="Calibri" pitchFamily="34" charset="0"/>
                <a:cs typeface="Times New Roman" pitchFamily="18" charset="0"/>
              </a:rPr>
              <a:t>,</a:t>
            </a:r>
          </a:p>
          <a:p>
            <a:pPr eaLnBrk="1" hangingPunct="1">
              <a:lnSpc>
                <a:spcPct val="90000"/>
              </a:lnSpc>
            </a:pPr>
            <a:r>
              <a:rPr lang="tr-TR" sz="2300" smtClean="0">
                <a:ea typeface="Calibri" pitchFamily="34" charset="0"/>
                <a:cs typeface="Times New Roman" pitchFamily="18" charset="0"/>
              </a:rPr>
              <a:t>15 yaşından önce uyuşturucu madde denemiş olmak </a:t>
            </a:r>
          </a:p>
          <a:p>
            <a:pPr eaLnBrk="1" hangingPunct="1">
              <a:lnSpc>
                <a:spcPct val="90000"/>
              </a:lnSpc>
            </a:pPr>
            <a:r>
              <a:rPr lang="tr-TR" sz="2300" smtClean="0">
                <a:ea typeface="Calibri" pitchFamily="34" charset="0"/>
                <a:cs typeface="Times New Roman" pitchFamily="18" charset="0"/>
              </a:rPr>
              <a:t>Düşük kendine güven </a:t>
            </a:r>
          </a:p>
          <a:p>
            <a:pPr eaLnBrk="1" hangingPunct="1">
              <a:lnSpc>
                <a:spcPct val="90000"/>
              </a:lnSpc>
            </a:pPr>
            <a:r>
              <a:rPr lang="tr-TR" sz="2300" smtClean="0">
                <a:ea typeface="Calibri" pitchFamily="34" charset="0"/>
                <a:cs typeface="Times New Roman" pitchFamily="18" charset="0"/>
              </a:rPr>
              <a:t>Depresyon, gerginlik </a:t>
            </a:r>
          </a:p>
          <a:p>
            <a:pPr eaLnBrk="1" hangingPunct="1">
              <a:lnSpc>
                <a:spcPct val="90000"/>
              </a:lnSpc>
            </a:pPr>
            <a:r>
              <a:rPr lang="tr-TR" sz="2300" smtClean="0">
                <a:ea typeface="Calibri" pitchFamily="34" charset="0"/>
                <a:cs typeface="Times New Roman" pitchFamily="18" charset="0"/>
              </a:rPr>
              <a:t>Sorunların üstesinden gelememe </a:t>
            </a:r>
          </a:p>
          <a:p>
            <a:pPr eaLnBrk="1" hangingPunct="1">
              <a:lnSpc>
                <a:spcPct val="90000"/>
              </a:lnSpc>
            </a:pPr>
            <a:r>
              <a:rPr lang="tr-TR" sz="2300" smtClean="0">
                <a:ea typeface="Calibri" pitchFamily="34" charset="0"/>
                <a:cs typeface="Times New Roman" pitchFamily="18" charset="0"/>
              </a:rPr>
              <a:t>Travmatik tecrübeler </a:t>
            </a:r>
          </a:p>
          <a:p>
            <a:pPr eaLnBrk="1" hangingPunct="1">
              <a:lnSpc>
                <a:spcPct val="90000"/>
              </a:lnSpc>
            </a:pPr>
            <a:r>
              <a:rPr lang="tr-TR" sz="2300" smtClean="0">
                <a:ea typeface="Calibri" pitchFamily="34" charset="0"/>
                <a:cs typeface="Times New Roman" pitchFamily="18" charset="0"/>
              </a:rPr>
              <a:t>Madde kullanımı ile ilgili olumlu düşüncelere sahip olma</a:t>
            </a:r>
          </a:p>
          <a:p>
            <a:pPr eaLnBrk="1" hangingPunct="1">
              <a:lnSpc>
                <a:spcPct val="90000"/>
              </a:lnSpc>
            </a:pPr>
            <a:r>
              <a:rPr lang="tr-TR" sz="2300" smtClean="0">
                <a:ea typeface="Calibri" pitchFamily="34" charset="0"/>
                <a:cs typeface="Times New Roman" pitchFamily="18" charset="0"/>
              </a:rPr>
              <a:t>Erken yaştaki agresif davranışlar. </a:t>
            </a:r>
          </a:p>
          <a:p>
            <a:pPr eaLnBrk="1" hangingPunct="1">
              <a:lnSpc>
                <a:spcPct val="90000"/>
              </a:lnSpc>
            </a:pPr>
            <a:r>
              <a:rPr lang="tr-TR" sz="2300" smtClean="0">
                <a:ea typeface="Calibri" pitchFamily="34" charset="0"/>
                <a:cs typeface="Times New Roman" pitchFamily="18" charset="0"/>
              </a:rPr>
              <a:t>Kendini ispat çabası</a:t>
            </a:r>
          </a:p>
          <a:p>
            <a:pPr eaLnBrk="1" hangingPunct="1">
              <a:lnSpc>
                <a:spcPct val="90000"/>
              </a:lnSpc>
            </a:pPr>
            <a:r>
              <a:rPr lang="tr-TR" sz="2300" smtClean="0">
                <a:ea typeface="Calibri" pitchFamily="34" charset="0"/>
                <a:cs typeface="Times New Roman" pitchFamily="18" charset="0"/>
              </a:rPr>
              <a:t>Farklı olma isteği</a:t>
            </a:r>
          </a:p>
          <a:p>
            <a:pPr marL="273050" lvl="1" eaLnBrk="1" hangingPunct="1">
              <a:lnSpc>
                <a:spcPct val="90000"/>
              </a:lnSpc>
              <a:buClr>
                <a:schemeClr val="accent1"/>
              </a:buClr>
              <a:buSzPct val="85000"/>
              <a:buFontTx/>
              <a:buNone/>
            </a:pPr>
            <a:endParaRPr lang="tr-TR" sz="2300" smtClean="0">
              <a:ea typeface="Calibri" pitchFamily="34" charset="0"/>
              <a:cs typeface="Times New Roman" pitchFamily="18" charset="0"/>
            </a:endParaRPr>
          </a:p>
          <a:p>
            <a:pPr marL="273050" lvl="1" eaLnBrk="1" hangingPunct="1">
              <a:lnSpc>
                <a:spcPct val="90000"/>
              </a:lnSpc>
              <a:buClr>
                <a:schemeClr val="accent1"/>
              </a:buClr>
              <a:buSzPct val="85000"/>
              <a:buFont typeface="Wingdings 2" pitchFamily="18" charset="2"/>
              <a:buChar char=""/>
            </a:pPr>
            <a:endParaRPr lang="tr-TR" sz="2300" smtClean="0">
              <a:ea typeface="Calibri" pitchFamily="34" charset="0"/>
              <a:cs typeface="Times New Roman" pitchFamily="18" charset="0"/>
            </a:endParaRPr>
          </a:p>
          <a:p>
            <a:pPr marL="273050" lvl="1" eaLnBrk="1" hangingPunct="1">
              <a:lnSpc>
                <a:spcPct val="90000"/>
              </a:lnSpc>
              <a:buClr>
                <a:schemeClr val="accent1"/>
              </a:buClr>
              <a:buSzPct val="85000"/>
              <a:buFont typeface="Wingdings 2" pitchFamily="18" charset="2"/>
              <a:buChar char=""/>
            </a:pPr>
            <a:endParaRPr lang="tr-TR" sz="2300" smtClean="0">
              <a:ea typeface="Calibri" pitchFamily="34" charset="0"/>
              <a:cs typeface="Times New Roman" pitchFamily="18" charset="0"/>
            </a:endParaRPr>
          </a:p>
          <a:p>
            <a:pPr eaLnBrk="1" hangingPunct="1">
              <a:lnSpc>
                <a:spcPct val="90000"/>
              </a:lnSpc>
            </a:pPr>
            <a:endParaRPr lang="tr-TR" sz="2700"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Autofit/>
          </a:bodyPr>
          <a:lstStyle/>
          <a:p>
            <a:pPr marL="54864" indent="0" eaLnBrk="1" fontAlgn="auto" hangingPunct="1">
              <a:spcAft>
                <a:spcPts val="0"/>
              </a:spcAft>
              <a:defRPr/>
            </a:pPr>
            <a:r>
              <a:rPr lang="tr-TR" sz="2500" dirty="0" smtClean="0">
                <a:solidFill>
                  <a:schemeClr val="tx2">
                    <a:tint val="100000"/>
                    <a:shade val="90000"/>
                    <a:satMod val="250000"/>
                    <a:alpha val="100000"/>
                  </a:schemeClr>
                </a:solidFill>
              </a:rPr>
              <a:t>RİSK YARATAN FAKTÖRLER</a:t>
            </a:r>
            <a:br>
              <a:rPr lang="tr-TR" sz="2500" dirty="0" smtClean="0">
                <a:solidFill>
                  <a:schemeClr val="tx2">
                    <a:tint val="100000"/>
                    <a:shade val="90000"/>
                    <a:satMod val="250000"/>
                    <a:alpha val="100000"/>
                  </a:schemeClr>
                </a:solidFill>
              </a:rPr>
            </a:br>
            <a:r>
              <a:rPr lang="tr-TR" sz="2500" dirty="0" smtClean="0">
                <a:solidFill>
                  <a:schemeClr val="tx2">
                    <a:tint val="100000"/>
                    <a:shade val="90000"/>
                    <a:satMod val="250000"/>
                    <a:alpha val="100000"/>
                  </a:schemeClr>
                </a:solidFill>
              </a:rPr>
              <a:t>-Arkadaşlar-</a:t>
            </a:r>
            <a:endParaRPr lang="tr-TR" sz="2500" dirty="0">
              <a:solidFill>
                <a:schemeClr val="tx2">
                  <a:tint val="100000"/>
                  <a:shade val="90000"/>
                  <a:satMod val="250000"/>
                  <a:alpha val="100000"/>
                </a:schemeClr>
              </a:solidFill>
            </a:endParaRPr>
          </a:p>
        </p:txBody>
      </p:sp>
      <p:sp>
        <p:nvSpPr>
          <p:cNvPr id="44035" name="2 İçerik Yer Tutucusu"/>
          <p:cNvSpPr>
            <a:spLocks noGrp="1"/>
          </p:cNvSpPr>
          <p:nvPr>
            <p:ph idx="1"/>
          </p:nvPr>
        </p:nvSpPr>
        <p:spPr/>
        <p:txBody>
          <a:bodyPr/>
          <a:lstStyle/>
          <a:p>
            <a:pPr eaLnBrk="1" hangingPunct="1">
              <a:lnSpc>
                <a:spcPct val="90000"/>
              </a:lnSpc>
            </a:pPr>
            <a:r>
              <a:rPr lang="tr-TR" sz="2700" smtClean="0">
                <a:ea typeface="Calibri" pitchFamily="34" charset="0"/>
                <a:cs typeface="Times New Roman" pitchFamily="18" charset="0"/>
              </a:rPr>
              <a:t>Başkalarını rahatsız etmek, canını yakmak, zor kullanarak istediklerini elde etmek gibi davranışlar sergileyen kişilerle arkadaşlık etmek</a:t>
            </a:r>
          </a:p>
          <a:p>
            <a:pPr eaLnBrk="1" hangingPunct="1">
              <a:lnSpc>
                <a:spcPct val="90000"/>
              </a:lnSpc>
              <a:buFont typeface="Wingdings 2" pitchFamily="18" charset="2"/>
              <a:buNone/>
            </a:pPr>
            <a:endParaRPr lang="tr-TR" sz="2700" smtClean="0">
              <a:ea typeface="Calibri" pitchFamily="34" charset="0"/>
              <a:cs typeface="Times New Roman" pitchFamily="18" charset="0"/>
            </a:endParaRPr>
          </a:p>
          <a:p>
            <a:pPr eaLnBrk="1" hangingPunct="1">
              <a:lnSpc>
                <a:spcPct val="90000"/>
              </a:lnSpc>
            </a:pPr>
            <a:r>
              <a:rPr lang="tr-TR" sz="2700" smtClean="0">
                <a:ea typeface="Calibri" pitchFamily="34" charset="0"/>
                <a:cs typeface="Times New Roman" pitchFamily="18" charset="0"/>
              </a:rPr>
              <a:t>Arkadaşların madde kullanmaları</a:t>
            </a:r>
          </a:p>
          <a:p>
            <a:pPr eaLnBrk="1" hangingPunct="1">
              <a:lnSpc>
                <a:spcPct val="90000"/>
              </a:lnSpc>
              <a:buFont typeface="Wingdings 2" pitchFamily="18" charset="2"/>
              <a:buNone/>
            </a:pPr>
            <a:endParaRPr lang="tr-TR" sz="2700" smtClean="0">
              <a:ea typeface="Calibri" pitchFamily="34" charset="0"/>
              <a:cs typeface="Times New Roman" pitchFamily="18" charset="0"/>
            </a:endParaRPr>
          </a:p>
          <a:p>
            <a:pPr eaLnBrk="1" hangingPunct="1">
              <a:lnSpc>
                <a:spcPct val="90000"/>
              </a:lnSpc>
            </a:pPr>
            <a:r>
              <a:rPr lang="tr-TR" sz="2700" smtClean="0">
                <a:ea typeface="Calibri" pitchFamily="34" charset="0"/>
                <a:cs typeface="Times New Roman" pitchFamily="18" charset="0"/>
              </a:rPr>
              <a:t>Arkadaşların madde kullanımına dair olumlu düşünceleri</a:t>
            </a:r>
          </a:p>
          <a:p>
            <a:pPr eaLnBrk="1" hangingPunct="1">
              <a:lnSpc>
                <a:spcPct val="90000"/>
              </a:lnSpc>
              <a:buFont typeface="Wingdings 2" pitchFamily="18" charset="2"/>
              <a:buNone/>
            </a:pPr>
            <a:endParaRPr lang="tr-TR" sz="2700" smtClean="0">
              <a:ea typeface="Calibri" pitchFamily="34" charset="0"/>
              <a:cs typeface="Times New Roman" pitchFamily="18" charset="0"/>
            </a:endParaRPr>
          </a:p>
          <a:p>
            <a:pPr eaLnBrk="1" hangingPunct="1">
              <a:lnSpc>
                <a:spcPct val="90000"/>
              </a:lnSpc>
            </a:pPr>
            <a:r>
              <a:rPr lang="tr-TR" sz="2700" smtClean="0">
                <a:ea typeface="Calibri" pitchFamily="34" charset="0"/>
                <a:cs typeface="Times New Roman" pitchFamily="18" charset="0"/>
              </a:rPr>
              <a:t> Kendini madde kullanan arkadaşlara benzetme, onları taklit etme </a:t>
            </a:r>
          </a:p>
          <a:p>
            <a:pPr eaLnBrk="1" hangingPunct="1">
              <a:lnSpc>
                <a:spcPct val="90000"/>
              </a:lnSpc>
            </a:pPr>
            <a:endParaRPr lang="tr-TR"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Autofit/>
          </a:bodyPr>
          <a:lstStyle/>
          <a:p>
            <a:pPr marL="54864" indent="0" eaLnBrk="1" fontAlgn="auto" hangingPunct="1">
              <a:spcAft>
                <a:spcPts val="0"/>
              </a:spcAft>
              <a:defRPr/>
            </a:pPr>
            <a:r>
              <a:rPr lang="tr-TR" sz="2800" dirty="0" smtClean="0">
                <a:solidFill>
                  <a:schemeClr val="tx2">
                    <a:tint val="100000"/>
                    <a:shade val="90000"/>
                    <a:satMod val="250000"/>
                    <a:alpha val="100000"/>
                  </a:schemeClr>
                </a:solidFill>
              </a:rPr>
              <a:t>RİSK YARATAN FAKTÖRLER</a:t>
            </a:r>
            <a:br>
              <a:rPr lang="tr-TR" sz="2800" dirty="0" smtClean="0">
                <a:solidFill>
                  <a:schemeClr val="tx2">
                    <a:tint val="100000"/>
                    <a:shade val="90000"/>
                    <a:satMod val="250000"/>
                    <a:alpha val="100000"/>
                  </a:schemeClr>
                </a:solidFill>
              </a:rPr>
            </a:br>
            <a:r>
              <a:rPr lang="tr-TR" sz="2800" dirty="0" smtClean="0">
                <a:solidFill>
                  <a:schemeClr val="tx2">
                    <a:tint val="100000"/>
                    <a:shade val="90000"/>
                    <a:satMod val="250000"/>
                    <a:alpha val="100000"/>
                  </a:schemeClr>
                </a:solidFill>
              </a:rPr>
              <a:t>-Toplumsal, </a:t>
            </a:r>
            <a:r>
              <a:rPr lang="tr-TR" sz="2800" dirty="0" err="1" smtClean="0">
                <a:solidFill>
                  <a:schemeClr val="tx2">
                    <a:tint val="100000"/>
                    <a:shade val="90000"/>
                    <a:satMod val="250000"/>
                    <a:alpha val="100000"/>
                  </a:schemeClr>
                </a:solidFill>
              </a:rPr>
              <a:t>Sosyo</a:t>
            </a:r>
            <a:r>
              <a:rPr lang="tr-TR" sz="2800" dirty="0" smtClean="0">
                <a:solidFill>
                  <a:schemeClr val="tx2">
                    <a:tint val="100000"/>
                    <a:shade val="90000"/>
                    <a:satMod val="250000"/>
                    <a:alpha val="100000"/>
                  </a:schemeClr>
                </a:solidFill>
              </a:rPr>
              <a:t>-ekonomik-</a:t>
            </a:r>
            <a:endParaRPr lang="tr-TR" sz="2800" dirty="0">
              <a:solidFill>
                <a:schemeClr val="tx2">
                  <a:tint val="100000"/>
                  <a:shade val="90000"/>
                  <a:satMod val="250000"/>
                  <a:alpha val="100000"/>
                </a:schemeClr>
              </a:solidFill>
            </a:endParaRPr>
          </a:p>
        </p:txBody>
      </p:sp>
      <p:sp>
        <p:nvSpPr>
          <p:cNvPr id="45059" name="2 İçerik Yer Tutucusu"/>
          <p:cNvSpPr>
            <a:spLocks noGrp="1"/>
          </p:cNvSpPr>
          <p:nvPr>
            <p:ph idx="1"/>
          </p:nvPr>
        </p:nvSpPr>
        <p:spPr>
          <a:xfrm>
            <a:off x="214313" y="1646238"/>
            <a:ext cx="8715375" cy="4525962"/>
          </a:xfrm>
        </p:spPr>
        <p:txBody>
          <a:bodyPr/>
          <a:lstStyle/>
          <a:p>
            <a:pPr eaLnBrk="1" hangingPunct="1"/>
            <a:r>
              <a:rPr lang="tr-TR" sz="2600" smtClean="0">
                <a:ea typeface="Calibri" pitchFamily="34" charset="0"/>
                <a:cs typeface="Times New Roman" pitchFamily="18" charset="0"/>
              </a:rPr>
              <a:t>Olumsuz, güvensiz ve disiplinsiz okul ortamı.</a:t>
            </a:r>
          </a:p>
          <a:p>
            <a:pPr eaLnBrk="1" hangingPunct="1">
              <a:buFont typeface="Wingdings 2" pitchFamily="18" charset="2"/>
              <a:buNone/>
            </a:pPr>
            <a:endParaRPr lang="tr-TR" sz="2600" smtClean="0">
              <a:ea typeface="Calibri" pitchFamily="34" charset="0"/>
              <a:cs typeface="Times New Roman" pitchFamily="18" charset="0"/>
            </a:endParaRPr>
          </a:p>
          <a:p>
            <a:pPr eaLnBrk="1" hangingPunct="1"/>
            <a:r>
              <a:rPr lang="tr-TR" sz="2600" smtClean="0">
                <a:ea typeface="Calibri" pitchFamily="34" charset="0"/>
                <a:cs typeface="Times New Roman" pitchFamily="18" charset="0"/>
              </a:rPr>
              <a:t>Bilinçsiz ve özensiz televizyon yayınları</a:t>
            </a:r>
          </a:p>
          <a:p>
            <a:pPr eaLnBrk="1" hangingPunct="1">
              <a:buFont typeface="Wingdings 2" pitchFamily="18" charset="2"/>
              <a:buNone/>
            </a:pPr>
            <a:endParaRPr lang="tr-TR" sz="2600" smtClean="0">
              <a:ea typeface="Calibri" pitchFamily="34" charset="0"/>
              <a:cs typeface="Times New Roman" pitchFamily="18" charset="0"/>
            </a:endParaRPr>
          </a:p>
          <a:p>
            <a:pPr eaLnBrk="1" hangingPunct="1"/>
            <a:r>
              <a:rPr lang="tr-TR" sz="2600" smtClean="0">
                <a:ea typeface="Calibri" pitchFamily="34" charset="0"/>
                <a:cs typeface="Times New Roman" pitchFamily="18" charset="0"/>
              </a:rPr>
              <a:t>Göç ve işsizliğin yüksek olması</a:t>
            </a:r>
          </a:p>
          <a:p>
            <a:pPr eaLnBrk="1" hangingPunct="1">
              <a:buFont typeface="Wingdings 2" pitchFamily="18" charset="2"/>
              <a:buNone/>
            </a:pPr>
            <a:endParaRPr lang="tr-TR" sz="2600" smtClean="0">
              <a:ea typeface="Calibri" pitchFamily="34" charset="0"/>
              <a:cs typeface="Times New Roman" pitchFamily="18" charset="0"/>
            </a:endParaRPr>
          </a:p>
          <a:p>
            <a:pPr eaLnBrk="1" hangingPunct="1"/>
            <a:r>
              <a:rPr lang="tr-TR" sz="2600" smtClean="0">
                <a:ea typeface="Calibri" pitchFamily="34" charset="0"/>
                <a:cs typeface="Times New Roman" pitchFamily="18" charset="0"/>
              </a:rPr>
              <a:t>Bireyselliğin ve yalnızlık duygusunun yoğun yaşanması </a:t>
            </a:r>
          </a:p>
          <a:p>
            <a:pPr eaLnBrk="1" hangingPunct="1">
              <a:buFont typeface="Wingdings 2" pitchFamily="18" charset="2"/>
              <a:buNone/>
            </a:pPr>
            <a:endParaRPr lang="tr-TR" sz="2600" smtClean="0">
              <a:ea typeface="Calibri" pitchFamily="34" charset="0"/>
              <a:cs typeface="Times New Roman" pitchFamily="18" charset="0"/>
            </a:endParaRPr>
          </a:p>
          <a:p>
            <a:pPr eaLnBrk="1" hangingPunct="1"/>
            <a:r>
              <a:rPr lang="tr-TR" sz="2600" smtClean="0">
                <a:ea typeface="Calibri" pitchFamily="34" charset="0"/>
                <a:cs typeface="Times New Roman" pitchFamily="18" charset="0"/>
              </a:rPr>
              <a:t>Uyuşturucu maddenin kolay erişilebilir olması</a:t>
            </a:r>
          </a:p>
          <a:p>
            <a:pPr eaLnBrk="1" hangingPunct="1"/>
            <a:endParaRPr lang="tr-TR" smtClean="0">
              <a:ea typeface="Calibri" pitchFamily="34" charset="0"/>
              <a:cs typeface="Times New Roman" pitchFamily="18" charset="0"/>
            </a:endParaRP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Başlık"/>
          <p:cNvSpPr>
            <a:spLocks noGrp="1"/>
          </p:cNvSpPr>
          <p:nvPr>
            <p:ph type="title" idx="4294967295"/>
          </p:nvPr>
        </p:nvSpPr>
        <p:spPr>
          <a:xfrm>
            <a:off x="0" y="254000"/>
            <a:ext cx="8229600" cy="1603375"/>
          </a:xfrm>
        </p:spPr>
        <p:txBody>
          <a:bodyPr>
            <a:noAutofit/>
          </a:bodyPr>
          <a:lstStyle/>
          <a:p>
            <a:pPr marL="54864" indent="0" algn="ctr" eaLnBrk="1" fontAlgn="auto" hangingPunct="1">
              <a:spcAft>
                <a:spcPts val="0"/>
              </a:spcAft>
              <a:defRPr/>
            </a:pPr>
            <a:r>
              <a:rPr lang="tr-TR" sz="3200" dirty="0" smtClean="0">
                <a:solidFill>
                  <a:schemeClr val="tx2">
                    <a:tint val="100000"/>
                    <a:shade val="90000"/>
                    <a:satMod val="250000"/>
                    <a:alpha val="100000"/>
                  </a:schemeClr>
                </a:solidFill>
              </a:rPr>
              <a:t/>
            </a:r>
            <a:br>
              <a:rPr lang="tr-TR" sz="3200" dirty="0" smtClean="0">
                <a:solidFill>
                  <a:schemeClr val="tx2">
                    <a:tint val="100000"/>
                    <a:shade val="90000"/>
                    <a:satMod val="250000"/>
                    <a:alpha val="100000"/>
                  </a:schemeClr>
                </a:solidFill>
              </a:rPr>
            </a:br>
            <a:r>
              <a:rPr lang="tr-TR" sz="3200" dirty="0" smtClean="0">
                <a:solidFill>
                  <a:schemeClr val="tx2">
                    <a:tint val="100000"/>
                    <a:shade val="90000"/>
                    <a:satMod val="250000"/>
                    <a:alpha val="100000"/>
                  </a:schemeClr>
                </a:solidFill>
              </a:rPr>
              <a:t/>
            </a:r>
            <a:br>
              <a:rPr lang="tr-TR" sz="3200" dirty="0" smtClean="0">
                <a:solidFill>
                  <a:schemeClr val="tx2">
                    <a:tint val="100000"/>
                    <a:shade val="90000"/>
                    <a:satMod val="250000"/>
                    <a:alpha val="100000"/>
                  </a:schemeClr>
                </a:solidFill>
              </a:rPr>
            </a:br>
            <a:r>
              <a:rPr lang="tr-TR" sz="3200" dirty="0" smtClean="0">
                <a:solidFill>
                  <a:schemeClr val="tx2">
                    <a:tint val="100000"/>
                    <a:shade val="90000"/>
                    <a:satMod val="250000"/>
                    <a:alpha val="100000"/>
                  </a:schemeClr>
                </a:solidFill>
              </a:rPr>
              <a:t>ÇOCUĞUNUZUN MADDE KULLANMAYA BAŞLAMASINI ÖNLEMEK İÇİN NELER YAPABİLİRSİNİZ?</a:t>
            </a:r>
            <a:endParaRPr lang="tr-TR" sz="3200" dirty="0">
              <a:solidFill>
                <a:schemeClr val="tx2">
                  <a:tint val="100000"/>
                  <a:shade val="90000"/>
                  <a:satMod val="250000"/>
                  <a:alpha val="100000"/>
                </a:schemeClr>
              </a:solidFill>
            </a:endParaRPr>
          </a:p>
        </p:txBody>
      </p:sp>
      <p:pic>
        <p:nvPicPr>
          <p:cNvPr id="46083" name="Picture 1" descr="C:\Documents and Settings\Administrator\Belgelerim\Resimlerim\images.jpg"/>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1000125" y="1857375"/>
            <a:ext cx="6929438" cy="4786313"/>
          </a:xfrm>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Madde Bağımlılığı\ogretmen-A\Slayt2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Madde Bağımlılığı\ogretmen-A\Slayt2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F:\Madde Bağımlılığı\ogretmen-A\Slayt2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Madde Bağımlılığı\ogretmen-A\Slayt2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2 İçerik Yer Tutucusu"/>
          <p:cNvSpPr>
            <a:spLocks noGrp="1"/>
          </p:cNvSpPr>
          <p:nvPr>
            <p:ph idx="1"/>
          </p:nvPr>
        </p:nvSpPr>
        <p:spPr>
          <a:xfrm>
            <a:off x="323850" y="1989138"/>
            <a:ext cx="8229600" cy="4525962"/>
          </a:xfrm>
        </p:spPr>
        <p:txBody>
          <a:bodyPr/>
          <a:lstStyle/>
          <a:p>
            <a:pPr eaLnBrk="1" hangingPunct="1">
              <a:buFont typeface="Wingdings 2" pitchFamily="18" charset="2"/>
              <a:buNone/>
            </a:pPr>
            <a:r>
              <a:rPr lang="tr-TR" smtClean="0"/>
              <a:t>   		</a:t>
            </a:r>
            <a:r>
              <a:rPr lang="tr-TR" smtClean="0">
                <a:latin typeface="Arial" pitchFamily="34" charset="0"/>
              </a:rPr>
              <a:t>MADDE BAĞIMLILIĞI;</a:t>
            </a:r>
          </a:p>
          <a:p>
            <a:pPr eaLnBrk="1" hangingPunct="1">
              <a:buFont typeface="Wingdings 2" pitchFamily="18" charset="2"/>
              <a:buNone/>
            </a:pPr>
            <a:endParaRPr lang="tr-TR" smtClean="0"/>
          </a:p>
          <a:p>
            <a:pPr eaLnBrk="1" hangingPunct="1">
              <a:buFont typeface="Wingdings 2" pitchFamily="18" charset="2"/>
              <a:buNone/>
            </a:pPr>
            <a:r>
              <a:rPr lang="tr-TR" smtClean="0"/>
              <a:t>		Herhangi bir maddenin tedavi amaçlı olmaksızın, fizyolojik bir gereksinime yanıt vermeden, </a:t>
            </a:r>
            <a:r>
              <a:rPr lang="tr-TR" b="1" smtClean="0"/>
              <a:t>giderek artan miktarda</a:t>
            </a:r>
            <a:r>
              <a:rPr lang="tr-TR" smtClean="0"/>
              <a:t> kullanılmasıdır.</a:t>
            </a:r>
          </a:p>
          <a:p>
            <a:pPr eaLnBrk="1" hangingPunct="1">
              <a:buFont typeface="Wingdings 2" pitchFamily="18" charset="2"/>
              <a:buNone/>
            </a:pPr>
            <a:endParaRPr lang="tr-TR" smtClean="0"/>
          </a:p>
          <a:p>
            <a:pPr eaLnBrk="1" hangingPunct="1">
              <a:buFont typeface="Wingdings 2" pitchFamily="18" charset="2"/>
              <a:buNone/>
            </a:pPr>
            <a:endParaRPr lang="tr-TR" smtClean="0"/>
          </a:p>
        </p:txBody>
      </p:sp>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F:\Madde Bağımlılığı\ogretmen-A\Slayt2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071563" y="85725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descr="F:\Madde Bağımlılığı\ogretmen-A\Slayt27.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F:\Madde Bağımlılığı\ogretmen-A\Slayt2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F:\Madde Bağımlılığı\ogretmen-A\Slayt2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Madde Bağımlılığı\ogretmen-A\Slayt2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Madde Bağımlılığı\ogretmen-A\Slayt3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Madde Bağımlılığı\ogretmen-A\Slayt31.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J:\bağımlılık\Aliden Madde Çankaya RAM 11 OCAK 2013\aileegitimi-B\Slayt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J:\bağımlılık\Aliden Madde Çankaya RAM 11 OCAK 2013\aileegitimi-B\Slayt4.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43000" y="857250"/>
            <a:ext cx="6858000" cy="5143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J:\bağımlılık\Aliden Madde Çankaya RAM 11 OCAK 2013\aileegitimi-B\Slayt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116013" y="836613"/>
            <a:ext cx="6858000" cy="55451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8313" y="1628775"/>
            <a:ext cx="8675687" cy="4525963"/>
          </a:xfrm>
        </p:spPr>
        <p:txBody>
          <a:bodyPr>
            <a:normAutofit fontScale="92500" lnSpcReduction="20000"/>
          </a:bodyPr>
          <a:lstStyle/>
          <a:p>
            <a:pPr eaLnBrk="1" fontAlgn="auto" hangingPunct="1">
              <a:spcBef>
                <a:spcPts val="0"/>
              </a:spcBef>
              <a:spcAft>
                <a:spcPts val="0"/>
              </a:spcAft>
              <a:buFont typeface="Wingdings 2"/>
              <a:buChar char=""/>
              <a:defRPr/>
            </a:pPr>
            <a:r>
              <a:rPr lang="tr-TR" sz="3000" dirty="0" smtClean="0"/>
              <a:t>Bir maddenin belirgin bir etkiyi elde etmek için alınması sürecinde ortaya çıkan bedensel, ruhsal ya da sosyal sorunlara rağmen </a:t>
            </a:r>
            <a:r>
              <a:rPr lang="tr-TR" sz="3000" b="1" dirty="0" smtClean="0"/>
              <a:t>madde alımının devam etmesi</a:t>
            </a:r>
            <a:r>
              <a:rPr lang="tr-TR" sz="3000" dirty="0" smtClean="0"/>
              <a:t>,</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Bırakma isteğine rağmen </a:t>
            </a:r>
            <a:r>
              <a:rPr lang="tr-TR" sz="3000" b="1" dirty="0" smtClean="0"/>
              <a:t>bırakılamaması</a:t>
            </a:r>
            <a:r>
              <a:rPr lang="tr-TR" sz="3000" dirty="0" smtClean="0"/>
              <a:t>,</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Aynı etkiyi elde edebilmek için giderek madde </a:t>
            </a:r>
            <a:r>
              <a:rPr lang="tr-TR" sz="3000" b="1" dirty="0" smtClean="0"/>
              <a:t>miktarının arttırılması</a:t>
            </a:r>
            <a:r>
              <a:rPr lang="tr-TR" sz="3000" dirty="0" smtClean="0"/>
              <a:t>,</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Maddeyi </a:t>
            </a:r>
            <a:r>
              <a:rPr lang="tr-TR" sz="3000" b="1" dirty="0" smtClean="0"/>
              <a:t>alma isteğinin durdurulamaması </a:t>
            </a:r>
            <a:r>
              <a:rPr lang="tr-TR" sz="3000" dirty="0" smtClean="0"/>
              <a:t>durumudur.</a:t>
            </a:r>
          </a:p>
          <a:p>
            <a:pPr eaLnBrk="1" fontAlgn="auto" hangingPunct="1">
              <a:spcBef>
                <a:spcPts val="0"/>
              </a:spcBef>
              <a:spcAft>
                <a:spcPts val="0"/>
              </a:spcAft>
              <a:buFont typeface="Wingdings 2"/>
              <a:buChar char=""/>
              <a:defRPr/>
            </a:pPr>
            <a:endParaRPr lang="tr-TR" dirty="0"/>
          </a:p>
        </p:txBody>
      </p:sp>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J:\bağımlılık\Aliden Madde Çankaya RAM 11 OCAK 2013\aileegitimi-B\Slayt8.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313" y="214313"/>
            <a:ext cx="8715375" cy="642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ÖNLEME:OKUL ÖNCESİ DÖNEM</a:t>
            </a:r>
            <a:endParaRPr lang="tr-TR" dirty="0">
              <a:solidFill>
                <a:schemeClr val="tx2">
                  <a:tint val="100000"/>
                  <a:shade val="90000"/>
                  <a:satMod val="250000"/>
                  <a:alpha val="100000"/>
                </a:schemeClr>
              </a:solidFill>
            </a:endParaRPr>
          </a:p>
        </p:txBody>
      </p:sp>
      <p:sp>
        <p:nvSpPr>
          <p:cNvPr id="10" name="9 İçerik Yer Tutucusu"/>
          <p:cNvSpPr>
            <a:spLocks noGrp="1"/>
          </p:cNvSpPr>
          <p:nvPr>
            <p:ph idx="1"/>
          </p:nvPr>
        </p:nvSpPr>
        <p:spPr/>
        <p:txBody>
          <a:bodyPr>
            <a:normAutofit fontScale="77500" lnSpcReduction="20000"/>
          </a:bodyPr>
          <a:lstStyle/>
          <a:p>
            <a:pPr eaLnBrk="1" fontAlgn="auto" hangingPunct="1">
              <a:spcBef>
                <a:spcPts val="0"/>
              </a:spcBef>
              <a:spcAft>
                <a:spcPts val="0"/>
              </a:spcAft>
              <a:buFont typeface="Wingdings 2"/>
              <a:buChar char=""/>
              <a:defRPr/>
            </a:pPr>
            <a:r>
              <a:rPr lang="tr-TR" dirty="0" smtClean="0"/>
              <a:t>Model olun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Zararlı maddeleri tanıtın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Hem kendi başına hem de bir başkasının vereceği ilacı almamasını öğretin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Seçenek sunun, sonucunu anlatın, tercih yapma hakkını kendisine bırakın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Sağlıklı beslenme alışkanlığı kazandırın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Kendi sağlık ve öz bakımına ilişkin eylemlerini övün.</a:t>
            </a:r>
          </a:p>
          <a:p>
            <a:pPr eaLnBrk="1" fontAlgn="auto" hangingPunct="1">
              <a:spcBef>
                <a:spcPts val="0"/>
              </a:spcBef>
              <a:spcAft>
                <a:spcPts val="0"/>
              </a:spcAft>
              <a:buFont typeface="Wingdings 2"/>
              <a:buChar char=""/>
              <a:defRPr/>
            </a:pPr>
            <a:endParaRPr lang="tr-TR" dirty="0"/>
          </a:p>
        </p:txBody>
      </p:sp>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algn="ctr" eaLnBrk="1" fontAlgn="auto" hangingPunct="1">
              <a:spcAft>
                <a:spcPts val="0"/>
              </a:spcAft>
              <a:defRPr/>
            </a:pPr>
            <a:r>
              <a:rPr lang="tr-TR" dirty="0" smtClean="0">
                <a:solidFill>
                  <a:schemeClr val="tx2">
                    <a:tint val="100000"/>
                    <a:shade val="90000"/>
                    <a:satMod val="250000"/>
                    <a:alpha val="100000"/>
                  </a:schemeClr>
                </a:solidFill>
              </a:rPr>
              <a:t>ÖNLEME:OKUL  ÇAĞI</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92500" lnSpcReduction="10000"/>
          </a:bodyPr>
          <a:lstStyle/>
          <a:p>
            <a:pPr eaLnBrk="1" fontAlgn="auto" hangingPunct="1">
              <a:spcBef>
                <a:spcPts val="0"/>
              </a:spcBef>
              <a:spcAft>
                <a:spcPts val="0"/>
              </a:spcAft>
              <a:buFont typeface="Wingdings 2"/>
              <a:buChar char=""/>
              <a:defRPr/>
            </a:pPr>
            <a:r>
              <a:rPr lang="tr-TR" dirty="0" smtClean="0"/>
              <a:t>Kuralları öğrenmelerini sağlayın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Sağlıklı olmanın önemini gündeme getirin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Sigara ve alkolün zararlarından bahsedin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Reklamlarda satış için izlenen yolları, kar amacıyla yapılan yanlışları anlatın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“Hayır” demeyi öğretin</a:t>
            </a: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sz="4000" dirty="0" smtClean="0">
                <a:solidFill>
                  <a:schemeClr val="tx2">
                    <a:tint val="100000"/>
                    <a:shade val="90000"/>
                    <a:satMod val="250000"/>
                    <a:alpha val="100000"/>
                  </a:schemeClr>
                </a:solidFill>
              </a:rPr>
              <a:t>ERGENLİK DÖNEMİ ÖZELLİKLERİ</a:t>
            </a:r>
            <a:endParaRPr lang="tr-TR" sz="4000" dirty="0">
              <a:solidFill>
                <a:schemeClr val="tx2">
                  <a:tint val="100000"/>
                  <a:shade val="90000"/>
                  <a:satMod val="250000"/>
                  <a:alpha val="100000"/>
                </a:schemeClr>
              </a:solidFill>
            </a:endParaRPr>
          </a:p>
        </p:txBody>
      </p:sp>
      <p:sp>
        <p:nvSpPr>
          <p:cNvPr id="4" name="3 İçerik Yer Tutucusu"/>
          <p:cNvSpPr>
            <a:spLocks noGrp="1"/>
          </p:cNvSpPr>
          <p:nvPr>
            <p:ph sz="half" idx="1"/>
          </p:nvPr>
        </p:nvSpPr>
        <p:spPr>
          <a:xfrm>
            <a:off x="457200" y="1646238"/>
            <a:ext cx="4038600" cy="4525962"/>
          </a:xfrm>
        </p:spPr>
        <p:txBody>
          <a:bodyPr>
            <a:normAutofit lnSpcReduction="10000"/>
          </a:bodyPr>
          <a:lstStyle/>
          <a:p>
            <a:pPr eaLnBrk="1" fontAlgn="auto" hangingPunct="1">
              <a:spcBef>
                <a:spcPts val="0"/>
              </a:spcBef>
              <a:spcAft>
                <a:spcPts val="0"/>
              </a:spcAft>
              <a:buFont typeface="Wingdings 2"/>
              <a:buChar char=""/>
              <a:defRPr/>
            </a:pPr>
            <a:r>
              <a:rPr lang="tr-TR" dirty="0" smtClean="0"/>
              <a:t>Asi olma</a:t>
            </a:r>
          </a:p>
          <a:p>
            <a:pPr eaLnBrk="1" fontAlgn="auto" hangingPunct="1">
              <a:spcBef>
                <a:spcPts val="0"/>
              </a:spcBef>
              <a:spcAft>
                <a:spcPts val="0"/>
              </a:spcAft>
              <a:buFont typeface="Wingdings 2"/>
              <a:buChar char=""/>
              <a:defRPr/>
            </a:pPr>
            <a:r>
              <a:rPr lang="tr-TR" dirty="0" smtClean="0"/>
              <a:t>Çabuk öfkelenme</a:t>
            </a:r>
          </a:p>
          <a:p>
            <a:pPr eaLnBrk="1" fontAlgn="auto" hangingPunct="1">
              <a:spcBef>
                <a:spcPts val="0"/>
              </a:spcBef>
              <a:spcAft>
                <a:spcPts val="0"/>
              </a:spcAft>
              <a:buFont typeface="Wingdings 2"/>
              <a:buChar char=""/>
              <a:defRPr/>
            </a:pPr>
            <a:r>
              <a:rPr lang="tr-TR" dirty="0" smtClean="0"/>
              <a:t>Endişeli hal</a:t>
            </a:r>
          </a:p>
          <a:p>
            <a:pPr eaLnBrk="1" fontAlgn="auto" hangingPunct="1">
              <a:spcBef>
                <a:spcPts val="0"/>
              </a:spcBef>
              <a:spcAft>
                <a:spcPts val="0"/>
              </a:spcAft>
              <a:buFont typeface="Wingdings 2"/>
              <a:buChar char=""/>
              <a:defRPr/>
            </a:pPr>
            <a:r>
              <a:rPr lang="tr-TR" dirty="0" smtClean="0"/>
              <a:t>Kendine dönüklük</a:t>
            </a:r>
          </a:p>
          <a:p>
            <a:pPr eaLnBrk="1" fontAlgn="auto" hangingPunct="1">
              <a:spcBef>
                <a:spcPts val="0"/>
              </a:spcBef>
              <a:spcAft>
                <a:spcPts val="0"/>
              </a:spcAft>
              <a:buFont typeface="Wingdings 2"/>
              <a:buChar char=""/>
              <a:defRPr/>
            </a:pPr>
            <a:r>
              <a:rPr lang="tr-TR" dirty="0" smtClean="0"/>
              <a:t>Çabuk heyecanlanma</a:t>
            </a:r>
          </a:p>
          <a:p>
            <a:pPr eaLnBrk="1" fontAlgn="auto" hangingPunct="1">
              <a:spcBef>
                <a:spcPts val="0"/>
              </a:spcBef>
              <a:spcAft>
                <a:spcPts val="0"/>
              </a:spcAft>
              <a:buFont typeface="Wingdings 2"/>
              <a:buChar char=""/>
              <a:defRPr/>
            </a:pPr>
            <a:r>
              <a:rPr lang="tr-TR" dirty="0" smtClean="0"/>
              <a:t>Ruh halinde sürekli iniş-çıkışlar</a:t>
            </a:r>
          </a:p>
          <a:p>
            <a:pPr eaLnBrk="1" fontAlgn="auto" hangingPunct="1">
              <a:spcBef>
                <a:spcPts val="0"/>
              </a:spcBef>
              <a:spcAft>
                <a:spcPts val="0"/>
              </a:spcAft>
              <a:buFont typeface="Wingdings 2"/>
              <a:buChar char=""/>
              <a:defRPr/>
            </a:pPr>
            <a:r>
              <a:rPr lang="tr-TR" dirty="0" smtClean="0"/>
              <a:t>İlgi alanları ve zevklerin hızla değişmesi</a:t>
            </a:r>
            <a:endParaRPr lang="tr-TR" dirty="0"/>
          </a:p>
        </p:txBody>
      </p:sp>
      <p:sp>
        <p:nvSpPr>
          <p:cNvPr id="5" name="4 İçerik Yer Tutucusu"/>
          <p:cNvSpPr>
            <a:spLocks noGrp="1"/>
          </p:cNvSpPr>
          <p:nvPr>
            <p:ph sz="half" idx="2"/>
          </p:nvPr>
        </p:nvSpPr>
        <p:spPr>
          <a:xfrm>
            <a:off x="4648200" y="1646238"/>
            <a:ext cx="4038600" cy="4525962"/>
          </a:xfrm>
        </p:spPr>
        <p:txBody>
          <a:bodyPr>
            <a:normAutofit lnSpcReduction="10000"/>
          </a:bodyPr>
          <a:lstStyle/>
          <a:p>
            <a:pPr eaLnBrk="1" fontAlgn="auto" hangingPunct="1">
              <a:spcBef>
                <a:spcPts val="0"/>
              </a:spcBef>
              <a:spcAft>
                <a:spcPts val="0"/>
              </a:spcAft>
              <a:buFont typeface="Wingdings 2"/>
              <a:buChar char=""/>
              <a:defRPr/>
            </a:pPr>
            <a:r>
              <a:rPr lang="tr-TR" dirty="0" smtClean="0"/>
              <a:t>Arayış içinde olma</a:t>
            </a:r>
          </a:p>
          <a:p>
            <a:pPr eaLnBrk="1" fontAlgn="auto" hangingPunct="1">
              <a:spcBef>
                <a:spcPts val="0"/>
              </a:spcBef>
              <a:spcAft>
                <a:spcPts val="0"/>
              </a:spcAft>
              <a:buFont typeface="Wingdings 2"/>
              <a:buChar char=""/>
              <a:defRPr/>
            </a:pPr>
            <a:r>
              <a:rPr lang="tr-TR" dirty="0" smtClean="0"/>
              <a:t>Dış görünüşün önem kazanması</a:t>
            </a:r>
          </a:p>
          <a:p>
            <a:pPr eaLnBrk="1" fontAlgn="auto" hangingPunct="1">
              <a:spcBef>
                <a:spcPts val="0"/>
              </a:spcBef>
              <a:spcAft>
                <a:spcPts val="0"/>
              </a:spcAft>
              <a:buFont typeface="Wingdings 2"/>
              <a:buChar char=""/>
              <a:defRPr/>
            </a:pPr>
            <a:r>
              <a:rPr lang="tr-TR" dirty="0" smtClean="0"/>
              <a:t>Özerk olma çabası</a:t>
            </a:r>
          </a:p>
          <a:p>
            <a:pPr eaLnBrk="1" fontAlgn="auto" hangingPunct="1">
              <a:spcBef>
                <a:spcPts val="0"/>
              </a:spcBef>
              <a:spcAft>
                <a:spcPts val="0"/>
              </a:spcAft>
              <a:buFont typeface="Wingdings 2"/>
              <a:buChar char=""/>
              <a:defRPr/>
            </a:pPr>
            <a:r>
              <a:rPr lang="tr-TR" dirty="0" smtClean="0"/>
              <a:t>Ailenin geri plana düşüp arkadaşların ön plana geçmesi</a:t>
            </a:r>
          </a:p>
          <a:p>
            <a:pPr eaLnBrk="1" fontAlgn="auto" hangingPunct="1">
              <a:spcBef>
                <a:spcPts val="0"/>
              </a:spcBef>
              <a:spcAft>
                <a:spcPts val="0"/>
              </a:spcAft>
              <a:buFont typeface="Wingdings 2"/>
              <a:buChar char=""/>
              <a:defRPr/>
            </a:pPr>
            <a:r>
              <a:rPr lang="tr-TR" dirty="0" smtClean="0"/>
              <a:t>Bir gruba ait olma gayreti</a:t>
            </a:r>
          </a:p>
          <a:p>
            <a:pPr eaLnBrk="1" fontAlgn="auto" hangingPunct="1">
              <a:spcBef>
                <a:spcPts val="0"/>
              </a:spcBef>
              <a:spcAft>
                <a:spcPts val="0"/>
              </a:spcAft>
              <a:buFont typeface="Wingdings 2"/>
              <a:buChar char=""/>
              <a:defRPr/>
            </a:pPr>
            <a:r>
              <a:rPr lang="tr-TR" dirty="0" smtClean="0"/>
              <a:t>Cinselliğin farkına varma</a:t>
            </a:r>
            <a:endParaRPr lang="tr-TR" dirty="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ÖNLEME:ERGENLİK DÖNEMİ</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457200" y="1646238"/>
            <a:ext cx="8229600" cy="4997450"/>
          </a:xfrm>
        </p:spPr>
        <p:txBody>
          <a:bodyPr>
            <a:normAutofit fontScale="77500" lnSpcReduction="20000"/>
          </a:bodyPr>
          <a:lstStyle/>
          <a:p>
            <a:pPr eaLnBrk="1" fontAlgn="auto" hangingPunct="1">
              <a:spcBef>
                <a:spcPts val="0"/>
              </a:spcBef>
              <a:spcAft>
                <a:spcPts val="0"/>
              </a:spcAft>
              <a:buFont typeface="Wingdings 2"/>
              <a:buChar char=""/>
              <a:defRPr/>
            </a:pPr>
            <a:r>
              <a:rPr lang="tr-TR" dirty="0" smtClean="0"/>
              <a:t>Ergenlik dönemi özelliklerini iyi tanıyın, madde bağımlılığı için dönemin riskli olduğunu ancak her ergenin madde kullanmayacağını bilin.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Çocuğunuzun arkadaşlarını ve ebeveynlerini tanıyın, onları evinizde ağırlayın, arkadaşlıklar kurun. Aileleri ile onların çocuklarından bekledikleri davranışlar üstüne konuşun. </a:t>
            </a:r>
          </a:p>
          <a:p>
            <a:pPr eaLnBrk="1" fontAlgn="auto" hangingPunct="1">
              <a:spcBef>
                <a:spcPts val="0"/>
              </a:spcBef>
              <a:spcAft>
                <a:spcPts val="0"/>
              </a:spcAft>
              <a:buFont typeface="Wingdings 2"/>
              <a:buChar char=""/>
              <a:defRPr/>
            </a:pPr>
            <a:endParaRPr lang="tr-TR" dirty="0" smtClean="0"/>
          </a:p>
          <a:p>
            <a:pPr eaLnBrk="1" fontAlgn="auto" hangingPunct="1">
              <a:spcBef>
                <a:spcPts val="0"/>
              </a:spcBef>
              <a:spcAft>
                <a:spcPts val="0"/>
              </a:spcAft>
              <a:buFont typeface="Wingdings 2"/>
              <a:buChar char=""/>
              <a:defRPr/>
            </a:pPr>
            <a:r>
              <a:rPr lang="tr-TR" dirty="0" smtClean="0"/>
              <a:t>Çocuğunuzun bulunduğu yer konusunda bilgi sahibi olun. Eğer çocuğunuz ‘bir arkadaşının evinde’ ise bu arkadaşı ve ailesini tanıdığınızdan emin olun. Eğer sinemaya gittiyse hangi sinemaya gittiğini bilin.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Kurallarınızda tutarlı olun. Alkol ve madde konusundaki kesin tavrınızı takının.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ÖNLEME:ERGENLİK DÖNEMİ (2)</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77500" lnSpcReduction="20000"/>
          </a:bodyPr>
          <a:lstStyle/>
          <a:p>
            <a:pPr eaLnBrk="1" fontAlgn="auto" hangingPunct="1">
              <a:spcBef>
                <a:spcPts val="0"/>
              </a:spcBef>
              <a:spcAft>
                <a:spcPts val="0"/>
              </a:spcAft>
              <a:buFont typeface="Wingdings 2"/>
              <a:buChar char=""/>
              <a:defRPr/>
            </a:pPr>
            <a:r>
              <a:rPr lang="tr-TR" dirty="0" smtClean="0"/>
              <a:t>Davranışlarındaki ani değişimlere karşı duyarlı olun.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Sorunlarının farkında olun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Sorunlarını çözmek için farklı yollar olduğunu öğretin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Madde ve onun etkileri konusunda korkularınıza dayalı değil, gerçeklere dayalı bilgilerle konuşun.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Bağımlılığın ömür boyu süren bir hastalık olduğunu anlatın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“Hayır” demeyi öğretmeye devam edin.  Arkadaş baskısına karşı nasıl tepki verileceğini öğretin</a:t>
            </a:r>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ÖNLEME ERGENLİK DÖNEMİ (3)</a:t>
            </a:r>
            <a:endParaRPr lang="tr-TR" dirty="0">
              <a:solidFill>
                <a:schemeClr val="tx2">
                  <a:tint val="100000"/>
                  <a:shade val="90000"/>
                  <a:satMod val="250000"/>
                  <a:alpha val="100000"/>
                </a:schemeClr>
              </a:solidFill>
            </a:endParaRPr>
          </a:p>
        </p:txBody>
      </p:sp>
      <p:sp>
        <p:nvSpPr>
          <p:cNvPr id="67587" name="2 İçerik Yer Tutucusu"/>
          <p:cNvSpPr>
            <a:spLocks noGrp="1"/>
          </p:cNvSpPr>
          <p:nvPr>
            <p:ph idx="1"/>
          </p:nvPr>
        </p:nvSpPr>
        <p:spPr/>
        <p:txBody>
          <a:bodyPr/>
          <a:lstStyle/>
          <a:p>
            <a:pPr eaLnBrk="1" hangingPunct="1"/>
            <a:r>
              <a:rPr lang="tr-TR" smtClean="0"/>
              <a:t>Çocuğunuzun sorumluluklarını onun adına yüklenmeyin.</a:t>
            </a:r>
          </a:p>
          <a:p>
            <a:pPr eaLnBrk="1" hangingPunct="1">
              <a:buFont typeface="Wingdings 2" pitchFamily="18" charset="2"/>
              <a:buNone/>
            </a:pPr>
            <a:endParaRPr lang="tr-TR" smtClean="0"/>
          </a:p>
          <a:p>
            <a:pPr eaLnBrk="1" hangingPunct="1"/>
            <a:r>
              <a:rPr lang="tr-TR" smtClean="0"/>
              <a:t>Ortak deneyim ve fikir birliği yaşadığınız alanları keşfedin. </a:t>
            </a:r>
          </a:p>
          <a:p>
            <a:pPr eaLnBrk="1" hangingPunct="1"/>
            <a:endParaRPr lang="tr-TR" smtClean="0"/>
          </a:p>
          <a:p>
            <a:pPr eaLnBrk="1" hangingPunct="1"/>
            <a:r>
              <a:rPr lang="tr-TR" smtClean="0"/>
              <a:t>Spor ve diğer sosyal faaliyetlere yönlendirin.</a:t>
            </a:r>
          </a:p>
          <a:p>
            <a:pPr eaLnBrk="1" hangingPunct="1"/>
            <a:endParaRPr lang="tr-TR" smtClean="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rgbClr val="00B050"/>
                </a:solidFill>
              </a:rPr>
              <a:t>3.BÖLÜM</a:t>
            </a:r>
            <a:endParaRPr lang="tr-TR" dirty="0">
              <a:solidFill>
                <a:srgbClr val="00B050"/>
              </a:solidFill>
            </a:endParaRPr>
          </a:p>
        </p:txBody>
      </p:sp>
      <p:sp>
        <p:nvSpPr>
          <p:cNvPr id="68611" name="2 İçerik Yer Tutucusu"/>
          <p:cNvSpPr>
            <a:spLocks noGrp="1"/>
          </p:cNvSpPr>
          <p:nvPr>
            <p:ph idx="1"/>
          </p:nvPr>
        </p:nvSpPr>
        <p:spPr>
          <a:xfrm>
            <a:off x="214313" y="1646238"/>
            <a:ext cx="8929687" cy="4525962"/>
          </a:xfrm>
        </p:spPr>
        <p:txBody>
          <a:bodyPr/>
          <a:lstStyle/>
          <a:p>
            <a:pPr eaLnBrk="1" hangingPunct="1">
              <a:buFont typeface="Wingdings 2" pitchFamily="18" charset="2"/>
              <a:buNone/>
            </a:pPr>
            <a:endParaRPr lang="tr-TR" smtClean="0"/>
          </a:p>
          <a:p>
            <a:pPr eaLnBrk="1" hangingPunct="1">
              <a:buFont typeface="Wingdings 2" pitchFamily="18" charset="2"/>
              <a:buNone/>
            </a:pPr>
            <a:r>
              <a:rPr lang="tr-TR" sz="2500" smtClean="0"/>
              <a:t>BAĞIMLILIK NASIL GELİŞİR?</a:t>
            </a:r>
          </a:p>
          <a:p>
            <a:pPr eaLnBrk="1" hangingPunct="1">
              <a:buFont typeface="Wingdings 2" pitchFamily="18" charset="2"/>
              <a:buNone/>
            </a:pPr>
            <a:endParaRPr lang="tr-TR" smtClean="0"/>
          </a:p>
          <a:p>
            <a:pPr eaLnBrk="1" hangingPunct="1">
              <a:buFont typeface="Wingdings 2" pitchFamily="18" charset="2"/>
              <a:buNone/>
            </a:pPr>
            <a:r>
              <a:rPr lang="tr-TR" sz="2500" smtClean="0"/>
              <a:t>MADDE KULLANAN ÇOCUĞU FARKETME YOLLARI</a:t>
            </a:r>
          </a:p>
          <a:p>
            <a:pPr eaLnBrk="1" hangingPunct="1">
              <a:buFont typeface="Wingdings 2" pitchFamily="18" charset="2"/>
              <a:buNone/>
            </a:pPr>
            <a:endParaRPr lang="tr-TR" sz="2500" smtClean="0"/>
          </a:p>
          <a:p>
            <a:pPr eaLnBrk="1" hangingPunct="1">
              <a:buFont typeface="Wingdings 2" pitchFamily="18" charset="2"/>
              <a:buNone/>
            </a:pPr>
            <a:r>
              <a:rPr lang="tr-TR" sz="2500" smtClean="0"/>
              <a:t>MADDE KULLANAN ÇOCUĞA YAKLAŞMA YOLLARI</a:t>
            </a:r>
          </a:p>
          <a:p>
            <a:pPr eaLnBrk="1" hangingPunct="1">
              <a:buFont typeface="Wingdings 2" pitchFamily="18" charset="2"/>
              <a:buNone/>
            </a:pPr>
            <a:endParaRPr lang="tr-TR" smtClean="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14313" y="857250"/>
            <a:ext cx="8643937" cy="5314950"/>
          </a:xfrm>
        </p:spPr>
        <p:txBody>
          <a:bodyPr>
            <a:normAutofit fontScale="92500"/>
          </a:bodyPr>
          <a:lstStyle/>
          <a:p>
            <a:pPr eaLnBrk="1" fontAlgn="auto" hangingPunct="1">
              <a:spcBef>
                <a:spcPts val="0"/>
              </a:spcBef>
              <a:spcAft>
                <a:spcPts val="0"/>
              </a:spcAft>
              <a:buFontTx/>
              <a:buNone/>
              <a:defRPr/>
            </a:pPr>
            <a:r>
              <a:rPr lang="tr-TR" dirty="0" smtClean="0">
                <a:latin typeface="Book Antiqua" pitchFamily="18" charset="0"/>
                <a:ea typeface="ＭＳ Ｐゴシック" pitchFamily="34" charset="-128"/>
              </a:rPr>
              <a:t>		Bir kişinin madde kullanıp 	kullanmadığını anlamak kolay değildir.</a:t>
            </a:r>
          </a:p>
          <a:p>
            <a:pPr eaLnBrk="1" fontAlgn="auto" hangingPunct="1">
              <a:spcBef>
                <a:spcPts val="0"/>
              </a:spcBef>
              <a:spcAft>
                <a:spcPts val="0"/>
              </a:spcAft>
              <a:buFontTx/>
              <a:buNone/>
              <a:defRPr/>
            </a:pPr>
            <a:endParaRPr lang="tr-TR" dirty="0" smtClean="0">
              <a:latin typeface="Book Antiqua" pitchFamily="18" charset="0"/>
              <a:ea typeface="ＭＳ Ｐゴシック" pitchFamily="34" charset="-128"/>
            </a:endParaRPr>
          </a:p>
          <a:p>
            <a:pPr eaLnBrk="1" fontAlgn="auto" hangingPunct="1">
              <a:spcBef>
                <a:spcPts val="0"/>
              </a:spcBef>
              <a:spcAft>
                <a:spcPts val="0"/>
              </a:spcAft>
              <a:buFontTx/>
              <a:buNone/>
              <a:defRPr/>
            </a:pPr>
            <a:r>
              <a:rPr lang="tr-TR" dirty="0" smtClean="0">
                <a:latin typeface="Book Antiqua" pitchFamily="18" charset="0"/>
                <a:ea typeface="ＭＳ Ｐゴシック" pitchFamily="34" charset="-128"/>
              </a:rPr>
              <a:t>		Özellikle kullanımın erken evrelerinde 	bunu anlamak çok daha zor olabilmektedir. </a:t>
            </a:r>
          </a:p>
          <a:p>
            <a:pPr eaLnBrk="1" fontAlgn="auto" hangingPunct="1">
              <a:spcBef>
                <a:spcPts val="0"/>
              </a:spcBef>
              <a:spcAft>
                <a:spcPts val="0"/>
              </a:spcAft>
              <a:buFontTx/>
              <a:buNone/>
              <a:defRPr/>
            </a:pPr>
            <a:endParaRPr lang="tr-TR" dirty="0" smtClean="0">
              <a:latin typeface="Book Antiqua" pitchFamily="18" charset="0"/>
              <a:ea typeface="ＭＳ Ｐゴシック" pitchFamily="34" charset="-128"/>
            </a:endParaRPr>
          </a:p>
          <a:p>
            <a:pPr eaLnBrk="1" fontAlgn="auto" hangingPunct="1">
              <a:spcBef>
                <a:spcPts val="0"/>
              </a:spcBef>
              <a:spcAft>
                <a:spcPts val="0"/>
              </a:spcAft>
              <a:buFontTx/>
              <a:buNone/>
              <a:defRPr/>
            </a:pPr>
            <a:r>
              <a:rPr lang="tr-TR" dirty="0" smtClean="0">
                <a:latin typeface="Book Antiqua" pitchFamily="18" charset="0"/>
                <a:ea typeface="ＭＳ Ｐゴシック" pitchFamily="34" charset="-128"/>
              </a:rPr>
              <a:t>		</a:t>
            </a:r>
            <a:r>
              <a:rPr lang="tr-TR" dirty="0" smtClean="0">
                <a:solidFill>
                  <a:srgbClr val="FFC000"/>
                </a:solidFill>
                <a:latin typeface="Book Antiqua" pitchFamily="18" charset="0"/>
                <a:ea typeface="ＭＳ Ｐゴシック" pitchFamily="34" charset="-128"/>
              </a:rPr>
              <a:t>Belirtilerin çoğu ergenlik dönemine özgü özelliklerle benzerlik göstermektedir. Bu yüzden çocuğu hiçbir koşulda etiketlemeden, okul idaresi ve rehberlik servisiyle eş güdüm içinde çalışılmalıdır.</a:t>
            </a:r>
          </a:p>
          <a:p>
            <a:pPr eaLnBrk="1" fontAlgn="auto" hangingPunct="1">
              <a:spcBef>
                <a:spcPts val="0"/>
              </a:spcBef>
              <a:spcAft>
                <a:spcPts val="0"/>
              </a:spcAft>
              <a:buFont typeface="Wingdings 2"/>
              <a:buChar char=""/>
              <a:defRPr/>
            </a:pPr>
            <a:endParaRPr lang="tr-TR" dirty="0"/>
          </a:p>
        </p:txBody>
      </p:sp>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Text Box 2"/>
          <p:cNvSpPr txBox="1">
            <a:spLocks noChangeArrowheads="1"/>
          </p:cNvSpPr>
          <p:nvPr/>
        </p:nvSpPr>
        <p:spPr bwMode="auto">
          <a:xfrm>
            <a:off x="-465138" y="1066800"/>
            <a:ext cx="3840163"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8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Belki kullanabilirim</a:t>
            </a:r>
            <a:r>
              <a:rPr lang="ja-JP" altLang="tr-TR" sz="2400" b="1">
                <a:latin typeface="Book Antiqua" pitchFamily="18" charset="0"/>
                <a:ea typeface="ＭＳ Ｐゴシック" pitchFamily="34" charset="-128"/>
              </a:rPr>
              <a:t>”</a:t>
            </a:r>
            <a:endParaRPr lang="tr-TR" sz="2400" b="1">
              <a:latin typeface="Book Antiqua" pitchFamily="18" charset="0"/>
            </a:endParaRPr>
          </a:p>
        </p:txBody>
      </p:sp>
      <p:sp>
        <p:nvSpPr>
          <p:cNvPr id="70659" name="Line 3"/>
          <p:cNvSpPr>
            <a:spLocks noChangeShapeType="1"/>
          </p:cNvSpPr>
          <p:nvPr/>
        </p:nvSpPr>
        <p:spPr bwMode="auto">
          <a:xfrm>
            <a:off x="1752600" y="1524000"/>
            <a:ext cx="0" cy="457200"/>
          </a:xfrm>
          <a:prstGeom prst="line">
            <a:avLst/>
          </a:prstGeom>
          <a:noFill/>
          <a:ln w="571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tr-TR"/>
          </a:p>
        </p:txBody>
      </p:sp>
      <p:sp>
        <p:nvSpPr>
          <p:cNvPr id="344068" name="Text Box 4"/>
          <p:cNvSpPr txBox="1">
            <a:spLocks noChangeArrowheads="1"/>
          </p:cNvSpPr>
          <p:nvPr/>
        </p:nvSpPr>
        <p:spPr bwMode="auto">
          <a:xfrm>
            <a:off x="-284163" y="1905000"/>
            <a:ext cx="31543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4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 Korku ve merak</a:t>
            </a:r>
            <a:r>
              <a:rPr lang="ja-JP" altLang="tr-TR" sz="2400" b="1">
                <a:latin typeface="Book Antiqua" pitchFamily="18" charset="0"/>
                <a:ea typeface="ＭＳ Ｐゴシック" pitchFamily="34" charset="-128"/>
              </a:rPr>
              <a:t>”</a:t>
            </a:r>
            <a:endParaRPr lang="tr-TR" altLang="ja-JP" sz="2400" b="1">
              <a:latin typeface="Book Antiqua" pitchFamily="18" charset="0"/>
              <a:cs typeface="HG明朝B"/>
            </a:endParaRPr>
          </a:p>
        </p:txBody>
      </p:sp>
      <p:sp>
        <p:nvSpPr>
          <p:cNvPr id="70661" name="Line 5"/>
          <p:cNvSpPr>
            <a:spLocks noChangeShapeType="1"/>
          </p:cNvSpPr>
          <p:nvPr/>
        </p:nvSpPr>
        <p:spPr bwMode="auto">
          <a:xfrm>
            <a:off x="1752600" y="2286000"/>
            <a:ext cx="0" cy="457200"/>
          </a:xfrm>
          <a:prstGeom prst="line">
            <a:avLst/>
          </a:prstGeom>
          <a:noFill/>
          <a:ln w="571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tr-TR"/>
          </a:p>
        </p:txBody>
      </p:sp>
      <p:sp>
        <p:nvSpPr>
          <p:cNvPr id="344070" name="Text Box 6"/>
          <p:cNvSpPr txBox="1">
            <a:spLocks noChangeArrowheads="1"/>
          </p:cNvSpPr>
          <p:nvPr/>
        </p:nvSpPr>
        <p:spPr bwMode="auto">
          <a:xfrm>
            <a:off x="-130175" y="2819400"/>
            <a:ext cx="4254500"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4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Bir kereden bir şey olmaz</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 </a:t>
            </a:r>
          </a:p>
        </p:txBody>
      </p:sp>
      <p:sp>
        <p:nvSpPr>
          <p:cNvPr id="70663" name="Line 7"/>
          <p:cNvSpPr>
            <a:spLocks noChangeShapeType="1"/>
          </p:cNvSpPr>
          <p:nvPr/>
        </p:nvSpPr>
        <p:spPr bwMode="auto">
          <a:xfrm>
            <a:off x="1752600" y="3276600"/>
            <a:ext cx="0" cy="457200"/>
          </a:xfrm>
          <a:prstGeom prst="line">
            <a:avLst/>
          </a:prstGeom>
          <a:noFill/>
          <a:ln w="571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tr-TR"/>
          </a:p>
        </p:txBody>
      </p:sp>
      <p:sp>
        <p:nvSpPr>
          <p:cNvPr id="344072" name="Text Box 8"/>
          <p:cNvSpPr txBox="1">
            <a:spLocks noChangeArrowheads="1"/>
          </p:cNvSpPr>
          <p:nvPr/>
        </p:nvSpPr>
        <p:spPr bwMode="auto">
          <a:xfrm>
            <a:off x="-350838" y="4572000"/>
            <a:ext cx="35734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4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Ben bağımlı olmam</a:t>
            </a:r>
            <a:r>
              <a:rPr lang="ja-JP" altLang="tr-TR" sz="2400" b="1">
                <a:latin typeface="Book Antiqua" pitchFamily="18" charset="0"/>
                <a:ea typeface="ＭＳ Ｐゴシック" pitchFamily="34" charset="-128"/>
              </a:rPr>
              <a:t>”</a:t>
            </a:r>
            <a:endParaRPr lang="tr-TR" altLang="ja-JP" sz="2400" b="1">
              <a:latin typeface="Book Antiqua" pitchFamily="18" charset="0"/>
              <a:cs typeface="HG明朝B"/>
            </a:endParaRPr>
          </a:p>
        </p:txBody>
      </p:sp>
      <p:sp>
        <p:nvSpPr>
          <p:cNvPr id="70665" name="Line 9"/>
          <p:cNvSpPr>
            <a:spLocks noChangeShapeType="1"/>
          </p:cNvSpPr>
          <p:nvPr/>
        </p:nvSpPr>
        <p:spPr bwMode="auto">
          <a:xfrm>
            <a:off x="1752600" y="5029200"/>
            <a:ext cx="0" cy="457200"/>
          </a:xfrm>
          <a:prstGeom prst="line">
            <a:avLst/>
          </a:prstGeom>
          <a:noFill/>
          <a:ln w="571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tr-TR"/>
          </a:p>
        </p:txBody>
      </p:sp>
      <p:sp>
        <p:nvSpPr>
          <p:cNvPr id="344074" name="Text Box 10"/>
          <p:cNvSpPr txBox="1">
            <a:spLocks noChangeArrowheads="1"/>
          </p:cNvSpPr>
          <p:nvPr/>
        </p:nvSpPr>
        <p:spPr bwMode="auto">
          <a:xfrm>
            <a:off x="-252413" y="5410200"/>
            <a:ext cx="3400426"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4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İstersem bırakırım</a:t>
            </a:r>
            <a:r>
              <a:rPr lang="ja-JP" altLang="tr-TR" sz="2400" b="1">
                <a:latin typeface="Book Antiqua" pitchFamily="18" charset="0"/>
                <a:ea typeface="ＭＳ Ｐゴシック" pitchFamily="34" charset="-128"/>
              </a:rPr>
              <a:t>”</a:t>
            </a:r>
            <a:endParaRPr lang="tr-TR" altLang="ja-JP" sz="2400" b="1">
              <a:latin typeface="Book Antiqua" pitchFamily="18" charset="0"/>
              <a:cs typeface="HG明朝B"/>
            </a:endParaRPr>
          </a:p>
        </p:txBody>
      </p:sp>
      <p:sp>
        <p:nvSpPr>
          <p:cNvPr id="70667" name="Line 11"/>
          <p:cNvSpPr>
            <a:spLocks noChangeShapeType="1"/>
          </p:cNvSpPr>
          <p:nvPr/>
        </p:nvSpPr>
        <p:spPr bwMode="auto">
          <a:xfrm>
            <a:off x="3276600" y="5638800"/>
            <a:ext cx="1752600" cy="0"/>
          </a:xfrm>
          <a:prstGeom prst="line">
            <a:avLst/>
          </a:prstGeom>
          <a:noFill/>
          <a:ln w="57150">
            <a:solidFill>
              <a:srgbClr val="FF33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tr-TR"/>
          </a:p>
        </p:txBody>
      </p:sp>
      <p:sp>
        <p:nvSpPr>
          <p:cNvPr id="344076" name="Text Box 12"/>
          <p:cNvSpPr txBox="1">
            <a:spLocks noChangeArrowheads="1"/>
          </p:cNvSpPr>
          <p:nvPr/>
        </p:nvSpPr>
        <p:spPr bwMode="auto">
          <a:xfrm>
            <a:off x="4718050" y="5410200"/>
            <a:ext cx="399097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4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Bu meret bırakılmaz ki!</a:t>
            </a:r>
            <a:r>
              <a:rPr lang="ja-JP" altLang="tr-TR" sz="2400" b="1">
                <a:latin typeface="Book Antiqua" pitchFamily="18" charset="0"/>
                <a:ea typeface="ＭＳ Ｐゴシック" pitchFamily="34" charset="-128"/>
              </a:rPr>
              <a:t>”</a:t>
            </a:r>
            <a:endParaRPr lang="tr-TR" altLang="ja-JP" sz="2400" b="1">
              <a:latin typeface="Book Antiqua" pitchFamily="18" charset="0"/>
              <a:cs typeface="HG明朝B"/>
            </a:endParaRPr>
          </a:p>
        </p:txBody>
      </p:sp>
      <p:sp>
        <p:nvSpPr>
          <p:cNvPr id="70669" name="Line 13"/>
          <p:cNvSpPr>
            <a:spLocks noChangeShapeType="1"/>
          </p:cNvSpPr>
          <p:nvPr/>
        </p:nvSpPr>
        <p:spPr bwMode="auto">
          <a:xfrm flipV="1">
            <a:off x="6553200" y="4876800"/>
            <a:ext cx="0" cy="533400"/>
          </a:xfrm>
          <a:prstGeom prst="line">
            <a:avLst/>
          </a:prstGeom>
          <a:noFill/>
          <a:ln w="571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tr-TR"/>
          </a:p>
        </p:txBody>
      </p:sp>
      <p:sp>
        <p:nvSpPr>
          <p:cNvPr id="70670" name="Text Box 14"/>
          <p:cNvSpPr txBox="1">
            <a:spLocks noChangeArrowheads="1"/>
          </p:cNvSpPr>
          <p:nvPr/>
        </p:nvSpPr>
        <p:spPr bwMode="auto">
          <a:xfrm>
            <a:off x="6248400" y="3733800"/>
            <a:ext cx="374650" cy="396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000">
                <a:latin typeface="Times New Roman" pitchFamily="18" charset="0"/>
                <a:ea typeface="ＭＳ Ｐゴシック" pitchFamily="34" charset="-128"/>
              </a:rPr>
              <a:t>   </a:t>
            </a:r>
          </a:p>
        </p:txBody>
      </p:sp>
      <p:sp>
        <p:nvSpPr>
          <p:cNvPr id="344079" name="Text Box 15"/>
          <p:cNvSpPr txBox="1">
            <a:spLocks noChangeArrowheads="1"/>
          </p:cNvSpPr>
          <p:nvPr/>
        </p:nvSpPr>
        <p:spPr bwMode="auto">
          <a:xfrm>
            <a:off x="4208463" y="4495800"/>
            <a:ext cx="438467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8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Bırakmak zorundayım</a:t>
            </a:r>
            <a:r>
              <a:rPr lang="ja-JP" altLang="tr-TR" sz="2400" b="1">
                <a:latin typeface="Book Antiqua" pitchFamily="18" charset="0"/>
                <a:ea typeface="ＭＳ Ｐゴシック" pitchFamily="34" charset="-128"/>
              </a:rPr>
              <a:t>”</a:t>
            </a:r>
            <a:endParaRPr lang="tr-TR" altLang="ja-JP" sz="2400" b="1">
              <a:latin typeface="Book Antiqua" pitchFamily="18" charset="0"/>
              <a:cs typeface="HG明朝B"/>
            </a:endParaRPr>
          </a:p>
        </p:txBody>
      </p:sp>
      <p:sp>
        <p:nvSpPr>
          <p:cNvPr id="344080" name="Text Box 16"/>
          <p:cNvSpPr txBox="1">
            <a:spLocks noChangeArrowheads="1"/>
          </p:cNvSpPr>
          <p:nvPr/>
        </p:nvSpPr>
        <p:spPr bwMode="auto">
          <a:xfrm>
            <a:off x="3810000" y="3657600"/>
            <a:ext cx="4425950" cy="519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8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Artık bırakacağım</a:t>
            </a:r>
            <a:r>
              <a:rPr lang="ja-JP" altLang="tr-TR" sz="2400" b="1">
                <a:latin typeface="Book Antiqua" pitchFamily="18" charset="0"/>
                <a:ea typeface="ＭＳ Ｐゴシック" pitchFamily="34" charset="-128"/>
              </a:rPr>
              <a:t>”</a:t>
            </a:r>
            <a:endParaRPr lang="tr-TR" altLang="ja-JP" sz="2400" b="1">
              <a:latin typeface="Book Antiqua" pitchFamily="18" charset="0"/>
              <a:cs typeface="HG明朝B"/>
            </a:endParaRPr>
          </a:p>
        </p:txBody>
      </p:sp>
      <p:sp>
        <p:nvSpPr>
          <p:cNvPr id="70673" name="Line 17"/>
          <p:cNvSpPr>
            <a:spLocks noChangeShapeType="1"/>
          </p:cNvSpPr>
          <p:nvPr/>
        </p:nvSpPr>
        <p:spPr bwMode="auto">
          <a:xfrm flipV="1">
            <a:off x="6553200" y="4038600"/>
            <a:ext cx="0" cy="533400"/>
          </a:xfrm>
          <a:prstGeom prst="line">
            <a:avLst/>
          </a:prstGeom>
          <a:noFill/>
          <a:ln w="571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tr-TR"/>
          </a:p>
        </p:txBody>
      </p:sp>
      <p:sp>
        <p:nvSpPr>
          <p:cNvPr id="344082" name="Text Box 18"/>
          <p:cNvSpPr txBox="1">
            <a:spLocks noChangeArrowheads="1"/>
          </p:cNvSpPr>
          <p:nvPr/>
        </p:nvSpPr>
        <p:spPr bwMode="auto">
          <a:xfrm>
            <a:off x="4171950" y="2895600"/>
            <a:ext cx="4822825"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400">
                <a:latin typeface="Times New Roman" pitchFamily="18" charset="0"/>
              </a:rPr>
              <a:t>         </a:t>
            </a:r>
            <a:r>
              <a:rPr lang="ja-JP" altLang="tr-TR" sz="2400" b="1">
                <a:latin typeface="Rockwell" pitchFamily="18" charset="0"/>
                <a:ea typeface="ＭＳ Ｐゴシック" pitchFamily="34" charset="-128"/>
              </a:rPr>
              <a:t>“</a:t>
            </a:r>
            <a:r>
              <a:rPr lang="tr-TR" altLang="ja-JP" sz="2200" b="1">
                <a:latin typeface="Book Antiqua" pitchFamily="18" charset="0"/>
                <a:cs typeface="HG明朝B"/>
              </a:rPr>
              <a:t>Bıraktım, bir daha başlamam</a:t>
            </a:r>
            <a:r>
              <a:rPr lang="ja-JP" altLang="tr-TR" sz="2200" b="1">
                <a:latin typeface="Book Antiqua" pitchFamily="18" charset="0"/>
                <a:ea typeface="ＭＳ Ｐゴシック" pitchFamily="34" charset="-128"/>
              </a:rPr>
              <a:t>”</a:t>
            </a:r>
            <a:endParaRPr lang="tr-TR" altLang="ja-JP" sz="2200" b="1">
              <a:latin typeface="Book Antiqua" pitchFamily="18" charset="0"/>
              <a:cs typeface="HG明朝B"/>
            </a:endParaRPr>
          </a:p>
        </p:txBody>
      </p:sp>
      <p:sp>
        <p:nvSpPr>
          <p:cNvPr id="70675" name="Line 19"/>
          <p:cNvSpPr>
            <a:spLocks noChangeShapeType="1"/>
          </p:cNvSpPr>
          <p:nvPr/>
        </p:nvSpPr>
        <p:spPr bwMode="auto">
          <a:xfrm flipH="1" flipV="1">
            <a:off x="3929063" y="3143250"/>
            <a:ext cx="1000125" cy="0"/>
          </a:xfrm>
          <a:prstGeom prst="line">
            <a:avLst/>
          </a:prstGeom>
          <a:noFill/>
          <a:ln w="57150">
            <a:solidFill>
              <a:srgbClr val="FF33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tr-TR"/>
          </a:p>
        </p:txBody>
      </p:sp>
      <p:sp>
        <p:nvSpPr>
          <p:cNvPr id="70676" name="Line 20"/>
          <p:cNvSpPr>
            <a:spLocks noChangeShapeType="1"/>
          </p:cNvSpPr>
          <p:nvPr/>
        </p:nvSpPr>
        <p:spPr bwMode="auto">
          <a:xfrm flipV="1">
            <a:off x="6553200" y="3276600"/>
            <a:ext cx="0" cy="533400"/>
          </a:xfrm>
          <a:prstGeom prst="line">
            <a:avLst/>
          </a:prstGeom>
          <a:noFill/>
          <a:ln w="571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tr-TR"/>
          </a:p>
        </p:txBody>
      </p:sp>
      <p:sp>
        <p:nvSpPr>
          <p:cNvPr id="344085" name="Text Box 21"/>
          <p:cNvSpPr txBox="1">
            <a:spLocks noChangeArrowheads="1"/>
          </p:cNvSpPr>
          <p:nvPr/>
        </p:nvSpPr>
        <p:spPr bwMode="auto">
          <a:xfrm>
            <a:off x="-284163" y="3581400"/>
            <a:ext cx="2613026"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tr-TR" sz="2400">
                <a:latin typeface="Times New Roman" pitchFamily="18" charset="0"/>
              </a:rPr>
              <a:t>    	</a:t>
            </a:r>
            <a:r>
              <a:rPr lang="ja-JP" altLang="tr-TR" sz="2400" b="1">
                <a:latin typeface="Book Antiqua" pitchFamily="18" charset="0"/>
                <a:ea typeface="ＭＳ Ｐゴシック" pitchFamily="34" charset="-128"/>
              </a:rPr>
              <a:t>“</a:t>
            </a:r>
            <a:r>
              <a:rPr lang="tr-TR" altLang="ja-JP" sz="2400" b="1">
                <a:latin typeface="Book Antiqua" pitchFamily="18" charset="0"/>
                <a:cs typeface="HG明朝B"/>
              </a:rPr>
              <a:t>Bir daha asla</a:t>
            </a:r>
            <a:r>
              <a:rPr lang="ja-JP" altLang="tr-TR" sz="2400" b="1">
                <a:latin typeface="Book Antiqua" pitchFamily="18" charset="0"/>
                <a:ea typeface="ＭＳ Ｐゴシック" pitchFamily="34" charset="-128"/>
              </a:rPr>
              <a:t>”</a:t>
            </a:r>
            <a:endParaRPr lang="tr-TR" altLang="ja-JP" sz="2400" b="1">
              <a:latin typeface="Book Antiqua" pitchFamily="18" charset="0"/>
              <a:cs typeface="HG明朝B"/>
            </a:endParaRPr>
          </a:p>
        </p:txBody>
      </p:sp>
      <p:sp>
        <p:nvSpPr>
          <p:cNvPr id="70678" name="Line 22"/>
          <p:cNvSpPr>
            <a:spLocks noChangeShapeType="1"/>
          </p:cNvSpPr>
          <p:nvPr/>
        </p:nvSpPr>
        <p:spPr bwMode="auto">
          <a:xfrm>
            <a:off x="1752600" y="4114800"/>
            <a:ext cx="0" cy="457200"/>
          </a:xfrm>
          <a:prstGeom prst="line">
            <a:avLst/>
          </a:prstGeom>
          <a:noFill/>
          <a:ln w="57150">
            <a:solidFill>
              <a:schemeClr val="accent2"/>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tr-TR"/>
          </a:p>
        </p:txBody>
      </p:sp>
      <p:pic>
        <p:nvPicPr>
          <p:cNvPr id="344087" name="Picture 23" descr="j0240919[1]"/>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03575" y="3357563"/>
            <a:ext cx="1812925" cy="182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4088" name="Picture 24" descr="j0240823[1]"/>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29375" y="1285875"/>
            <a:ext cx="1800225" cy="1524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289" name="Rectangle 25"/>
          <p:cNvSpPr>
            <a:spLocks noChangeArrowheads="1"/>
          </p:cNvSpPr>
          <p:nvPr/>
        </p:nvSpPr>
        <p:spPr bwMode="auto">
          <a:xfrm>
            <a:off x="1643063" y="0"/>
            <a:ext cx="6286500" cy="1077913"/>
          </a:xfrm>
          <a:prstGeom prst="rect">
            <a:avLst/>
          </a:prstGeom>
          <a:noFill/>
          <a:ln w="9525">
            <a:noFill/>
            <a:miter lim="800000"/>
            <a:headEnd/>
            <a:tailEnd/>
          </a:ln>
        </p:spPr>
        <p:txBody>
          <a:bodyPr>
            <a:spAutoFit/>
          </a:bodyPr>
          <a:lstStyle/>
          <a:p>
            <a:pPr algn="ctr" fontAlgn="auto">
              <a:spcBef>
                <a:spcPts val="0"/>
              </a:spcBef>
              <a:spcAft>
                <a:spcPts val="0"/>
              </a:spcAft>
              <a:defRPr/>
            </a:pPr>
            <a:endParaRPr lang="tr-TR" altLang="ja-JP" sz="3200" dirty="0">
              <a:solidFill>
                <a:srgbClr val="0066FF"/>
              </a:solidFill>
              <a:latin typeface="Book Antiqua" pitchFamily="18" charset="0"/>
              <a:ea typeface="+mj-ea"/>
              <a:cs typeface="+mj-cs"/>
            </a:endParaRPr>
          </a:p>
          <a:p>
            <a:pPr algn="ctr" fontAlgn="auto">
              <a:spcBef>
                <a:spcPts val="0"/>
              </a:spcBef>
              <a:spcAft>
                <a:spcPts val="0"/>
              </a:spcAft>
              <a:defRPr/>
            </a:pPr>
            <a:r>
              <a:rPr lang="tr-TR" altLang="ja-JP" sz="3200" dirty="0">
                <a:solidFill>
                  <a:srgbClr val="002060"/>
                </a:solidFill>
                <a:latin typeface="Book Antiqua" pitchFamily="18" charset="0"/>
                <a:ea typeface="+mj-ea"/>
                <a:cs typeface="+mj-cs"/>
              </a:rPr>
              <a:t>BAĞIMLILIK NASIL GELİŞİR?</a:t>
            </a:r>
          </a:p>
        </p:txBody>
      </p:sp>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344088"/>
                                        </p:tgtEl>
                                        <p:attrNameLst>
                                          <p:attrName>style.visibility</p:attrName>
                                        </p:attrNameLst>
                                      </p:cBhvr>
                                      <p:to>
                                        <p:strVal val="visible"/>
                                      </p:to>
                                    </p:set>
                                    <p:animEffect transition="in" filter="slide(fromBottom)">
                                      <p:cBhvr>
                                        <p:cTn id="7" dur="500"/>
                                        <p:tgtEl>
                                          <p:spTgt spid="34408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nodeType="clickEffect">
                                  <p:stCondLst>
                                    <p:cond delay="0"/>
                                  </p:stCondLst>
                                  <p:childTnLst>
                                    <p:set>
                                      <p:cBhvr>
                                        <p:cTn id="11" dur="1" fill="hold">
                                          <p:stCondLst>
                                            <p:cond delay="0"/>
                                          </p:stCondLst>
                                        </p:cTn>
                                        <p:tgtEl>
                                          <p:spTgt spid="344087"/>
                                        </p:tgtEl>
                                        <p:attrNameLst>
                                          <p:attrName>style.visibility</p:attrName>
                                        </p:attrNameLst>
                                      </p:cBhvr>
                                      <p:to>
                                        <p:strVal val="visible"/>
                                      </p:to>
                                    </p:set>
                                    <p:animEffect transition="in" filter="slide(fromBottom)">
                                      <p:cBhvr>
                                        <p:cTn id="12" dur="500"/>
                                        <p:tgtEl>
                                          <p:spTgt spid="34408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44066"/>
                                        </p:tgtEl>
                                        <p:attrNameLst>
                                          <p:attrName>style.visibility</p:attrName>
                                        </p:attrNameLst>
                                      </p:cBhvr>
                                      <p:to>
                                        <p:strVal val="visible"/>
                                      </p:to>
                                    </p:set>
                                    <p:animEffect transition="in" filter="slide(fromBottom)">
                                      <p:cBhvr>
                                        <p:cTn id="17" dur="500"/>
                                        <p:tgtEl>
                                          <p:spTgt spid="3440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344068"/>
                                        </p:tgtEl>
                                        <p:attrNameLst>
                                          <p:attrName>style.visibility</p:attrName>
                                        </p:attrNameLst>
                                      </p:cBhvr>
                                      <p:to>
                                        <p:strVal val="visible"/>
                                      </p:to>
                                    </p:set>
                                    <p:animEffect transition="in" filter="slide(fromBottom)">
                                      <p:cBhvr>
                                        <p:cTn id="22" dur="500"/>
                                        <p:tgtEl>
                                          <p:spTgt spid="34406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344070"/>
                                        </p:tgtEl>
                                        <p:attrNameLst>
                                          <p:attrName>style.visibility</p:attrName>
                                        </p:attrNameLst>
                                      </p:cBhvr>
                                      <p:to>
                                        <p:strVal val="visible"/>
                                      </p:to>
                                    </p:set>
                                    <p:animEffect transition="in" filter="slide(fromBottom)">
                                      <p:cBhvr>
                                        <p:cTn id="27" dur="500"/>
                                        <p:tgtEl>
                                          <p:spTgt spid="34407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344085"/>
                                        </p:tgtEl>
                                        <p:attrNameLst>
                                          <p:attrName>style.visibility</p:attrName>
                                        </p:attrNameLst>
                                      </p:cBhvr>
                                      <p:to>
                                        <p:strVal val="visible"/>
                                      </p:to>
                                    </p:set>
                                    <p:animEffect transition="in" filter="slide(fromBottom)">
                                      <p:cBhvr>
                                        <p:cTn id="32" dur="500"/>
                                        <p:tgtEl>
                                          <p:spTgt spid="34408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344072"/>
                                        </p:tgtEl>
                                        <p:attrNameLst>
                                          <p:attrName>style.visibility</p:attrName>
                                        </p:attrNameLst>
                                      </p:cBhvr>
                                      <p:to>
                                        <p:strVal val="visible"/>
                                      </p:to>
                                    </p:set>
                                    <p:animEffect transition="in" filter="slide(fromBottom)">
                                      <p:cBhvr>
                                        <p:cTn id="37" dur="500"/>
                                        <p:tgtEl>
                                          <p:spTgt spid="34407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344074"/>
                                        </p:tgtEl>
                                        <p:attrNameLst>
                                          <p:attrName>style.visibility</p:attrName>
                                        </p:attrNameLst>
                                      </p:cBhvr>
                                      <p:to>
                                        <p:strVal val="visible"/>
                                      </p:to>
                                    </p:set>
                                    <p:animEffect transition="in" filter="slide(fromBottom)">
                                      <p:cBhvr>
                                        <p:cTn id="42" dur="500"/>
                                        <p:tgtEl>
                                          <p:spTgt spid="344074"/>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344076"/>
                                        </p:tgtEl>
                                        <p:attrNameLst>
                                          <p:attrName>style.visibility</p:attrName>
                                        </p:attrNameLst>
                                      </p:cBhvr>
                                      <p:to>
                                        <p:strVal val="visible"/>
                                      </p:to>
                                    </p:set>
                                    <p:animEffect transition="in" filter="slide(fromBottom)">
                                      <p:cBhvr>
                                        <p:cTn id="47" dur="500"/>
                                        <p:tgtEl>
                                          <p:spTgt spid="34407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344079"/>
                                        </p:tgtEl>
                                        <p:attrNameLst>
                                          <p:attrName>style.visibility</p:attrName>
                                        </p:attrNameLst>
                                      </p:cBhvr>
                                      <p:to>
                                        <p:strVal val="visible"/>
                                      </p:to>
                                    </p:set>
                                    <p:animEffect transition="in" filter="slide(fromBottom)">
                                      <p:cBhvr>
                                        <p:cTn id="52" dur="500"/>
                                        <p:tgtEl>
                                          <p:spTgt spid="34407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344080"/>
                                        </p:tgtEl>
                                        <p:attrNameLst>
                                          <p:attrName>style.visibility</p:attrName>
                                        </p:attrNameLst>
                                      </p:cBhvr>
                                      <p:to>
                                        <p:strVal val="visible"/>
                                      </p:to>
                                    </p:set>
                                    <p:animEffect transition="in" filter="slide(fromBottom)">
                                      <p:cBhvr>
                                        <p:cTn id="57" dur="500"/>
                                        <p:tgtEl>
                                          <p:spTgt spid="344080"/>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2" presetClass="entr" presetSubtype="4" fill="hold" grpId="0" nodeType="clickEffect">
                                  <p:stCondLst>
                                    <p:cond delay="0"/>
                                  </p:stCondLst>
                                  <p:childTnLst>
                                    <p:set>
                                      <p:cBhvr>
                                        <p:cTn id="61" dur="1" fill="hold">
                                          <p:stCondLst>
                                            <p:cond delay="0"/>
                                          </p:stCondLst>
                                        </p:cTn>
                                        <p:tgtEl>
                                          <p:spTgt spid="344082"/>
                                        </p:tgtEl>
                                        <p:attrNameLst>
                                          <p:attrName>style.visibility</p:attrName>
                                        </p:attrNameLst>
                                      </p:cBhvr>
                                      <p:to>
                                        <p:strVal val="visible"/>
                                      </p:to>
                                    </p:set>
                                    <p:animEffect transition="in" filter="slide(fromBottom)">
                                      <p:cBhvr>
                                        <p:cTn id="62" dur="500"/>
                                        <p:tgtEl>
                                          <p:spTgt spid="34408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5" presetClass="entr" presetSubtype="0" fill="hold" grpId="1" nodeType="clickEffect">
                                  <p:stCondLst>
                                    <p:cond delay="0"/>
                                  </p:stCondLst>
                                  <p:childTnLst>
                                    <p:set>
                                      <p:cBhvr>
                                        <p:cTn id="66" dur="1" fill="hold">
                                          <p:stCondLst>
                                            <p:cond delay="0"/>
                                          </p:stCondLst>
                                        </p:cTn>
                                        <p:tgtEl>
                                          <p:spTgt spid="344070"/>
                                        </p:tgtEl>
                                        <p:attrNameLst>
                                          <p:attrName>style.visibility</p:attrName>
                                        </p:attrNameLst>
                                      </p:cBhvr>
                                      <p:to>
                                        <p:strVal val="visible"/>
                                      </p:to>
                                    </p:set>
                                    <p:anim calcmode="lin" valueType="num">
                                      <p:cBhvr>
                                        <p:cTn id="67" dur="1000" fill="hold"/>
                                        <p:tgtEl>
                                          <p:spTgt spid="344070"/>
                                        </p:tgtEl>
                                        <p:attrNameLst>
                                          <p:attrName>ppt_w</p:attrName>
                                        </p:attrNameLst>
                                      </p:cBhvr>
                                      <p:tavLst>
                                        <p:tav tm="0">
                                          <p:val>
                                            <p:strVal val="#ppt_w*0.70"/>
                                          </p:val>
                                        </p:tav>
                                        <p:tav tm="100000">
                                          <p:val>
                                            <p:strVal val="#ppt_w"/>
                                          </p:val>
                                        </p:tav>
                                      </p:tavLst>
                                    </p:anim>
                                    <p:anim calcmode="lin" valueType="num">
                                      <p:cBhvr>
                                        <p:cTn id="68" dur="1000" fill="hold"/>
                                        <p:tgtEl>
                                          <p:spTgt spid="344070"/>
                                        </p:tgtEl>
                                        <p:attrNameLst>
                                          <p:attrName>ppt_h</p:attrName>
                                        </p:attrNameLst>
                                      </p:cBhvr>
                                      <p:tavLst>
                                        <p:tav tm="0">
                                          <p:val>
                                            <p:strVal val="#ppt_h"/>
                                          </p:val>
                                        </p:tav>
                                        <p:tav tm="100000">
                                          <p:val>
                                            <p:strVal val="#ppt_h"/>
                                          </p:val>
                                        </p:tav>
                                      </p:tavLst>
                                    </p:anim>
                                    <p:animEffect transition="in" filter="fade">
                                      <p:cBhvr>
                                        <p:cTn id="69" dur="1000"/>
                                        <p:tgtEl>
                                          <p:spTgt spid="3440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66" grpId="0"/>
      <p:bldP spid="344068" grpId="0"/>
      <p:bldP spid="344070" grpId="0"/>
      <p:bldP spid="344070" grpId="1"/>
      <p:bldP spid="344072" grpId="0"/>
      <p:bldP spid="344074" grpId="0"/>
      <p:bldP spid="344076" grpId="0"/>
      <p:bldP spid="344079" grpId="0"/>
      <p:bldP spid="344080" grpId="0"/>
      <p:bldP spid="344082" grpId="0"/>
      <p:bldP spid="34408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253536"/>
            <a:ext cx="8572560" cy="1143000"/>
          </a:xfrm>
        </p:spPr>
        <p:txBody>
          <a:bodyPr>
            <a:noAutofit/>
          </a:bodyPr>
          <a:lstStyle/>
          <a:p>
            <a:pPr marL="54864" indent="0" eaLnBrk="1" fontAlgn="auto" hangingPunct="1">
              <a:spcAft>
                <a:spcPts val="0"/>
              </a:spcAft>
              <a:defRPr/>
            </a:pPr>
            <a:r>
              <a:rPr lang="tr-TR" sz="3600" dirty="0" smtClean="0">
                <a:solidFill>
                  <a:schemeClr val="tx2">
                    <a:tint val="100000"/>
                    <a:shade val="90000"/>
                    <a:satMod val="250000"/>
                    <a:alpha val="100000"/>
                  </a:schemeClr>
                </a:solidFill>
              </a:rPr>
              <a:t>MADDE BAĞIMLILIĞI TANI ÖLÇÜTLERİ</a:t>
            </a:r>
            <a:endParaRPr lang="tr-TR" sz="3600"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142875" y="1527175"/>
            <a:ext cx="8858250" cy="4902200"/>
          </a:xfrm>
        </p:spPr>
        <p:txBody>
          <a:bodyPr>
            <a:normAutofit fontScale="70000" lnSpcReduction="20000"/>
          </a:bodyPr>
          <a:lstStyle/>
          <a:p>
            <a:pPr eaLnBrk="1" fontAlgn="auto" hangingPunct="1">
              <a:spcBef>
                <a:spcPts val="0"/>
              </a:spcBef>
              <a:spcAft>
                <a:spcPts val="0"/>
              </a:spcAft>
              <a:buFont typeface="Wingdings 2"/>
              <a:buChar char=""/>
              <a:defRPr/>
            </a:pPr>
            <a:r>
              <a:rPr lang="tr-TR" dirty="0" smtClean="0"/>
              <a:t>Maddeyi kullanmak için güçlü bir istek,</a:t>
            </a:r>
          </a:p>
          <a:p>
            <a:pPr eaLnBrk="1" fontAlgn="auto" hangingPunct="1">
              <a:spcBef>
                <a:spcPts val="0"/>
              </a:spcBef>
              <a:spcAft>
                <a:spcPts val="0"/>
              </a:spcAft>
              <a:buFont typeface="Wingdings 2"/>
              <a:buChar char=""/>
              <a:defRPr/>
            </a:pPr>
            <a:r>
              <a:rPr lang="tr-TR" dirty="0" smtClean="0"/>
              <a:t>Maddeyi kullanma davranışını denetlemede güçlük,</a:t>
            </a:r>
          </a:p>
          <a:p>
            <a:pPr eaLnBrk="1" fontAlgn="auto" hangingPunct="1">
              <a:spcBef>
                <a:spcPts val="0"/>
              </a:spcBef>
              <a:spcAft>
                <a:spcPts val="0"/>
              </a:spcAft>
              <a:buFont typeface="Wingdings 2"/>
              <a:buChar char=""/>
              <a:defRPr/>
            </a:pPr>
            <a:r>
              <a:rPr lang="tr-TR" dirty="0" smtClean="0"/>
              <a:t>Yoksunluk belirtileri (Kronik madde kullanımını azalttıktan veya kestikten sonra mide bulantısı, huzursuzluk, uykusuzluk, konsantrasyon problemleri, terleme, titreme, kaygı     gibi belirtiler yaşamak.),</a:t>
            </a:r>
          </a:p>
          <a:p>
            <a:pPr eaLnBrk="1" fontAlgn="auto" hangingPunct="1">
              <a:spcBef>
                <a:spcPts val="0"/>
              </a:spcBef>
              <a:spcAft>
                <a:spcPts val="0"/>
              </a:spcAft>
              <a:buFont typeface="Wingdings 2"/>
              <a:buChar char=""/>
              <a:defRPr/>
            </a:pPr>
            <a:r>
              <a:rPr lang="tr-TR" dirty="0" smtClean="0"/>
              <a:t>Tolerans gelişimi (Aynı etkiye ulaşmak için daha fazla madde kullanmaya ihtiyaç duymak.),</a:t>
            </a:r>
          </a:p>
          <a:p>
            <a:pPr eaLnBrk="1" fontAlgn="auto" hangingPunct="1">
              <a:spcBef>
                <a:spcPts val="0"/>
              </a:spcBef>
              <a:spcAft>
                <a:spcPts val="0"/>
              </a:spcAft>
              <a:buFont typeface="Wingdings 2"/>
              <a:buChar char=""/>
              <a:defRPr/>
            </a:pPr>
            <a:r>
              <a:rPr lang="tr-TR" dirty="0" smtClean="0"/>
              <a:t>Maddeyi elde etmek, kullanmak ve belirtilerini gizlemek için aşırı zaman ve çaba harcama,</a:t>
            </a:r>
          </a:p>
          <a:p>
            <a:pPr eaLnBrk="1" fontAlgn="auto" hangingPunct="1">
              <a:spcBef>
                <a:spcPts val="0"/>
              </a:spcBef>
              <a:spcAft>
                <a:spcPts val="0"/>
              </a:spcAft>
              <a:buFont typeface="Wingdings 2"/>
              <a:buChar char=""/>
              <a:defRPr/>
            </a:pPr>
            <a:r>
              <a:rPr lang="tr-TR" dirty="0" smtClean="0"/>
              <a:t>Madde kullanımı sosyal, ruhsal, fiziksel sorunlara yol açsa da maddeyi almaya devam etme,</a:t>
            </a:r>
          </a:p>
          <a:p>
            <a:pPr eaLnBrk="1" fontAlgn="auto" hangingPunct="1">
              <a:spcBef>
                <a:spcPts val="0"/>
              </a:spcBef>
              <a:spcAft>
                <a:spcPts val="0"/>
              </a:spcAft>
              <a:buFont typeface="Wingdings 2"/>
              <a:buNone/>
              <a:defRPr/>
            </a:pPr>
            <a:endParaRPr lang="tr-TR" dirty="0" smtClean="0"/>
          </a:p>
          <a:p>
            <a:pPr algn="ctr" eaLnBrk="1" fontAlgn="auto" hangingPunct="1">
              <a:spcBef>
                <a:spcPts val="0"/>
              </a:spcBef>
              <a:spcAft>
                <a:spcPts val="0"/>
              </a:spcAft>
              <a:buFont typeface="Wingdings 2"/>
              <a:buNone/>
              <a:defRPr/>
            </a:pPr>
            <a:r>
              <a:rPr lang="tr-TR" b="1" dirty="0" smtClean="0"/>
              <a:t>	</a:t>
            </a:r>
            <a:r>
              <a:rPr lang="tr-TR" b="1" dirty="0" smtClean="0">
                <a:solidFill>
                  <a:srgbClr val="FFC000"/>
                </a:solidFill>
              </a:rPr>
              <a:t>Bu belirtilerin 3 tanesinin olması  kişiye bağımlı demek için yeterlidir.</a:t>
            </a:r>
            <a:endParaRPr lang="tr-TR" dirty="0" smtClean="0">
              <a:solidFill>
                <a:srgbClr val="FFC000"/>
              </a:solidFill>
            </a:endParaRPr>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DOĞRULAR-YANLIŞLAR</a:t>
            </a:r>
            <a:endParaRPr lang="tr-TR" dirty="0">
              <a:solidFill>
                <a:schemeClr val="tx2">
                  <a:tint val="100000"/>
                  <a:shade val="90000"/>
                  <a:satMod val="250000"/>
                  <a:alpha val="100000"/>
                </a:schemeClr>
              </a:solidFill>
            </a:endParaRPr>
          </a:p>
        </p:txBody>
      </p:sp>
      <p:sp>
        <p:nvSpPr>
          <p:cNvPr id="5" name="4 Metin Yer Tutucusu"/>
          <p:cNvSpPr>
            <a:spLocks noGrp="1"/>
          </p:cNvSpPr>
          <p:nvPr>
            <p:ph type="body" idx="1"/>
          </p:nvPr>
        </p:nvSpPr>
        <p:spPr/>
        <p:txBody>
          <a:bodyPr/>
          <a:lstStyle/>
          <a:p>
            <a:pPr algn="ctr" eaLnBrk="1" fontAlgn="auto" hangingPunct="1">
              <a:spcAft>
                <a:spcPts val="0"/>
              </a:spcAft>
              <a:buFont typeface="Wingdings 2"/>
              <a:buNone/>
              <a:defRPr/>
            </a:pPr>
            <a:r>
              <a:rPr lang="tr-TR" dirty="0" smtClean="0"/>
              <a:t>YANLIŞ</a:t>
            </a:r>
            <a:endParaRPr lang="tr-TR" dirty="0"/>
          </a:p>
        </p:txBody>
      </p:sp>
      <p:sp>
        <p:nvSpPr>
          <p:cNvPr id="7" name="6 Metin Yer Tutucusu"/>
          <p:cNvSpPr>
            <a:spLocks noGrp="1"/>
          </p:cNvSpPr>
          <p:nvPr>
            <p:ph type="body" sz="half" idx="3"/>
          </p:nvPr>
        </p:nvSpPr>
        <p:spPr/>
        <p:txBody>
          <a:bodyPr/>
          <a:lstStyle/>
          <a:p>
            <a:pPr algn="ctr" eaLnBrk="1" fontAlgn="auto" hangingPunct="1">
              <a:spcAft>
                <a:spcPts val="0"/>
              </a:spcAft>
              <a:buFont typeface="Wingdings 2"/>
              <a:buNone/>
              <a:defRPr/>
            </a:pPr>
            <a:r>
              <a:rPr lang="tr-TR" dirty="0" smtClean="0"/>
              <a:t>DOĞRU</a:t>
            </a:r>
            <a:endParaRPr lang="tr-TR" dirty="0"/>
          </a:p>
        </p:txBody>
      </p:sp>
      <p:sp>
        <p:nvSpPr>
          <p:cNvPr id="71685" name="5 İçerik Yer Tutucusu"/>
          <p:cNvSpPr>
            <a:spLocks noGrp="1"/>
          </p:cNvSpPr>
          <p:nvPr>
            <p:ph sz="quarter" idx="2"/>
          </p:nvPr>
        </p:nvSpPr>
        <p:spPr/>
        <p:txBody>
          <a:bodyPr/>
          <a:lstStyle/>
          <a:p>
            <a:pPr eaLnBrk="1" hangingPunct="1"/>
            <a:r>
              <a:rPr lang="tr-TR" sz="1800" smtClean="0"/>
              <a:t>Yalnız iradesiz kişiler bağımlı olur.</a:t>
            </a:r>
          </a:p>
          <a:p>
            <a:pPr eaLnBrk="1" hangingPunct="1">
              <a:buFont typeface="Wingdings 2" pitchFamily="18" charset="2"/>
              <a:buNone/>
            </a:pPr>
            <a:endParaRPr lang="tr-TR" sz="1800" smtClean="0"/>
          </a:p>
          <a:p>
            <a:pPr eaLnBrk="1" hangingPunct="1"/>
            <a:r>
              <a:rPr lang="tr-TR" sz="1800" smtClean="0"/>
              <a:t>Bağımlılıktan kurtulmak mümkün değildir.</a:t>
            </a:r>
          </a:p>
          <a:p>
            <a:pPr eaLnBrk="1" hangingPunct="1">
              <a:buFont typeface="Wingdings 2" pitchFamily="18" charset="2"/>
              <a:buNone/>
            </a:pPr>
            <a:endParaRPr lang="tr-TR" sz="1800" smtClean="0"/>
          </a:p>
          <a:p>
            <a:pPr eaLnBrk="1" hangingPunct="1"/>
            <a:r>
              <a:rPr lang="tr-TR" sz="1800" smtClean="0"/>
              <a:t>“Bir kere denemekten bir şey olmaz”</a:t>
            </a:r>
          </a:p>
          <a:p>
            <a:pPr eaLnBrk="1" hangingPunct="1">
              <a:buFont typeface="Wingdings 2" pitchFamily="18" charset="2"/>
              <a:buNone/>
            </a:pPr>
            <a:endParaRPr lang="tr-TR" sz="1800" smtClean="0"/>
          </a:p>
          <a:p>
            <a:pPr eaLnBrk="1" hangingPunct="1"/>
            <a:r>
              <a:rPr lang="tr-TR" sz="1800" smtClean="0"/>
              <a:t>“Ben bağımlı olmam” </a:t>
            </a:r>
          </a:p>
          <a:p>
            <a:pPr eaLnBrk="1" hangingPunct="1">
              <a:buFont typeface="Wingdings 2" pitchFamily="18" charset="2"/>
              <a:buNone/>
            </a:pPr>
            <a:endParaRPr lang="tr-TR" sz="1800" smtClean="0"/>
          </a:p>
          <a:p>
            <a:pPr eaLnBrk="1" hangingPunct="1"/>
            <a:r>
              <a:rPr lang="tr-TR" sz="1800" smtClean="0"/>
              <a:t>Esrar bağımlılık yapmaz.</a:t>
            </a:r>
          </a:p>
        </p:txBody>
      </p:sp>
      <p:sp>
        <p:nvSpPr>
          <p:cNvPr id="8" name="7 İçerik Yer Tutucusu"/>
          <p:cNvSpPr>
            <a:spLocks noGrp="1"/>
          </p:cNvSpPr>
          <p:nvPr>
            <p:ph sz="quarter" idx="4"/>
          </p:nvPr>
        </p:nvSpPr>
        <p:spPr>
          <a:xfrm>
            <a:off x="4645025" y="2362200"/>
            <a:ext cx="4041775" cy="4281488"/>
          </a:xfrm>
        </p:spPr>
        <p:txBody>
          <a:bodyPr>
            <a:normAutofit fontScale="85000" lnSpcReduction="20000"/>
          </a:bodyPr>
          <a:lstStyle/>
          <a:p>
            <a:pPr eaLnBrk="1" fontAlgn="auto" hangingPunct="1">
              <a:spcBef>
                <a:spcPts val="0"/>
              </a:spcBef>
              <a:spcAft>
                <a:spcPts val="0"/>
              </a:spcAft>
              <a:buFont typeface="Wingdings 2"/>
              <a:buChar char=""/>
              <a:defRPr/>
            </a:pPr>
            <a:r>
              <a:rPr lang="tr-TR" sz="1800" dirty="0" smtClean="0"/>
              <a:t>Bağımlılığın irade ile ilgisi yoktur. Kimse “ben bağımlı olacağım” diye yola çıkmaz.</a:t>
            </a:r>
          </a:p>
          <a:p>
            <a:pPr eaLnBrk="1" fontAlgn="auto" hangingPunct="1">
              <a:spcBef>
                <a:spcPts val="0"/>
              </a:spcBef>
              <a:spcAft>
                <a:spcPts val="0"/>
              </a:spcAft>
              <a:buFont typeface="Wingdings 2"/>
              <a:buChar char=""/>
              <a:defRPr/>
            </a:pPr>
            <a:endParaRPr lang="tr-TR" sz="1800" dirty="0" smtClean="0"/>
          </a:p>
          <a:p>
            <a:pPr eaLnBrk="1" fontAlgn="auto" hangingPunct="1">
              <a:spcBef>
                <a:spcPts val="0"/>
              </a:spcBef>
              <a:spcAft>
                <a:spcPts val="0"/>
              </a:spcAft>
              <a:buFont typeface="Wingdings 2"/>
              <a:buNone/>
              <a:defRPr/>
            </a:pPr>
            <a:endParaRPr lang="tr-TR" sz="1800" dirty="0" smtClean="0"/>
          </a:p>
          <a:p>
            <a:pPr eaLnBrk="1" fontAlgn="auto" hangingPunct="1">
              <a:spcBef>
                <a:spcPts val="0"/>
              </a:spcBef>
              <a:spcAft>
                <a:spcPts val="0"/>
              </a:spcAft>
              <a:buFont typeface="Wingdings 2"/>
              <a:buChar char=""/>
              <a:defRPr/>
            </a:pPr>
            <a:r>
              <a:rPr lang="tr-TR" sz="1800" dirty="0" smtClean="0"/>
              <a:t>Bağımlılık tam olarak iyileşmez ama düzelir.  Bağımlılık, ömür boyu süren bir hastalık olarak kabul edilmelidir.</a:t>
            </a:r>
          </a:p>
          <a:p>
            <a:pPr eaLnBrk="1" fontAlgn="auto" hangingPunct="1">
              <a:spcBef>
                <a:spcPts val="0"/>
              </a:spcBef>
              <a:spcAft>
                <a:spcPts val="0"/>
              </a:spcAft>
              <a:buFont typeface="Wingdings 2"/>
              <a:buNone/>
              <a:defRPr/>
            </a:pPr>
            <a:endParaRPr lang="tr-TR" sz="1800" dirty="0" smtClean="0"/>
          </a:p>
          <a:p>
            <a:pPr eaLnBrk="1" fontAlgn="auto" hangingPunct="1">
              <a:spcBef>
                <a:spcPts val="0"/>
              </a:spcBef>
              <a:spcAft>
                <a:spcPts val="0"/>
              </a:spcAft>
              <a:buFont typeface="Wingdings 2"/>
              <a:buChar char=""/>
              <a:defRPr/>
            </a:pPr>
            <a:r>
              <a:rPr lang="tr-TR" sz="1800" dirty="0" smtClean="0"/>
              <a:t>Bir kere denemekle ya da ara sıra kullanmakla bağımlı olunur.Bağımlılığın ilk  adımı,  bir kere kullanmaktır.</a:t>
            </a:r>
          </a:p>
          <a:p>
            <a:pPr eaLnBrk="1" fontAlgn="auto" hangingPunct="1">
              <a:spcBef>
                <a:spcPts val="0"/>
              </a:spcBef>
              <a:spcAft>
                <a:spcPts val="0"/>
              </a:spcAft>
              <a:buFont typeface="Wingdings 2"/>
              <a:buChar char=""/>
              <a:defRPr/>
            </a:pPr>
            <a:endParaRPr lang="tr-TR" dirty="0" smtClean="0"/>
          </a:p>
          <a:p>
            <a:pPr eaLnBrk="1" fontAlgn="auto" hangingPunct="1">
              <a:spcBef>
                <a:spcPts val="0"/>
              </a:spcBef>
              <a:spcAft>
                <a:spcPts val="0"/>
              </a:spcAft>
              <a:buFont typeface="Wingdings 2"/>
              <a:buChar char=""/>
              <a:defRPr/>
            </a:pPr>
            <a:r>
              <a:rPr lang="tr-TR" dirty="0" smtClean="0"/>
              <a:t>Herkes bağımlı olabilir.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sz="2100" dirty="0" smtClean="0"/>
              <a:t>Kimyasal ya da doğal; uyarıcı ya da uyuşturucu her madde bağımlılık yapar.</a:t>
            </a:r>
          </a:p>
          <a:p>
            <a:pPr eaLnBrk="1" fontAlgn="auto" hangingPunct="1">
              <a:spcBef>
                <a:spcPts val="0"/>
              </a:spcBef>
              <a:spcAft>
                <a:spcPts val="0"/>
              </a:spcAft>
              <a:buFont typeface="Wingdings 2"/>
              <a:buNone/>
              <a:defRPr/>
            </a:pPr>
            <a:endParaRPr lang="tr-TR" dirty="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Başlık"/>
          <p:cNvSpPr>
            <a:spLocks noGrp="1"/>
          </p:cNvSpPr>
          <p:nvPr>
            <p:ph type="title"/>
          </p:nvPr>
        </p:nvSpPr>
        <p:spPr>
          <a:xfrm>
            <a:off x="457200" y="214290"/>
            <a:ext cx="8229600" cy="1285884"/>
          </a:xfrm>
        </p:spPr>
        <p:txBody>
          <a:bodyPr>
            <a:normAutofit fontScale="90000"/>
          </a:bodyPr>
          <a:lstStyle/>
          <a:p>
            <a:pPr marL="54864" indent="0" algn="ctr" eaLnBrk="1" fontAlgn="auto" hangingPunct="1">
              <a:spcAft>
                <a:spcPts val="0"/>
              </a:spcAft>
              <a:defRPr/>
            </a:pPr>
            <a:r>
              <a:rPr lang="tr-TR" dirty="0" smtClean="0">
                <a:solidFill>
                  <a:schemeClr val="tx2">
                    <a:tint val="100000"/>
                    <a:shade val="90000"/>
                    <a:satMod val="250000"/>
                    <a:alpha val="100000"/>
                  </a:schemeClr>
                </a:solidFill>
              </a:rPr>
              <a:t>SİGARA İÇTİĞİNİ ÖĞRENDİĞİNİZDE…</a:t>
            </a:r>
            <a:endParaRPr lang="tr-TR" dirty="0">
              <a:solidFill>
                <a:schemeClr val="tx2">
                  <a:tint val="100000"/>
                  <a:shade val="90000"/>
                  <a:satMod val="250000"/>
                  <a:alpha val="100000"/>
                </a:schemeClr>
              </a:solidFill>
            </a:endParaRPr>
          </a:p>
        </p:txBody>
      </p:sp>
      <p:pic>
        <p:nvPicPr>
          <p:cNvPr id="72707" name="Picture 3"/>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928813" y="1500188"/>
            <a:ext cx="5214937" cy="5143500"/>
          </a:xfrm>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4294967295"/>
          </p:nvPr>
        </p:nvSpPr>
        <p:spPr>
          <a:xfrm>
            <a:off x="214313" y="642938"/>
            <a:ext cx="8643937" cy="5529262"/>
          </a:xfrm>
        </p:spPr>
        <p:txBody>
          <a:bodyPr>
            <a:normAutofit fontScale="85000" lnSpcReduction="20000"/>
          </a:bodyPr>
          <a:lstStyle/>
          <a:p>
            <a:pPr eaLnBrk="1" fontAlgn="auto" hangingPunct="1">
              <a:spcBef>
                <a:spcPts val="0"/>
              </a:spcBef>
              <a:spcAft>
                <a:spcPts val="0"/>
              </a:spcAft>
              <a:buFont typeface="Wingdings 2"/>
              <a:buChar char=""/>
              <a:defRPr/>
            </a:pPr>
            <a:r>
              <a:rPr lang="tr-TR" dirty="0" smtClean="0"/>
              <a:t>İçerken yakalarsanız zarar vermeyin, sadece elindekini alın.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Evde sigara içemeyeceğini bildirin.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Eğer siz içiyorsanız siz de bırakın. Dediğimi yap, yaptığımı yapma asla işe yaramaz.</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Sigara ile ilgili ev içi kurallara siz de uyun.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Çocuğunuzda nasihat dilini kullanmadan düzenli olarak sigaranın etkileri hakkında konuşun.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UNUTMAYIN! Bir defalık konuşma işe yaramaz, kararlı ve tutarlı olun.</a:t>
            </a:r>
            <a:endParaRPr lang="tr-TR" dirty="0"/>
          </a:p>
        </p:txBody>
      </p:sp>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ALKOL ALIMI…</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92500" lnSpcReduction="20000"/>
          </a:bodyPr>
          <a:lstStyle/>
          <a:p>
            <a:pPr eaLnBrk="1" fontAlgn="auto" hangingPunct="1">
              <a:spcBef>
                <a:spcPts val="0"/>
              </a:spcBef>
              <a:spcAft>
                <a:spcPts val="0"/>
              </a:spcAft>
              <a:buFont typeface="Wingdings 2"/>
              <a:buChar char=""/>
              <a:defRPr/>
            </a:pPr>
            <a:r>
              <a:rPr lang="tr-TR" dirty="0" smtClean="0"/>
              <a:t>Genç, gelişimini sürdürdüğü için alkol alımı yetişkine göre daha olumsuz etkiler yapmaktadır.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Az miktarda alkol için.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Her kutlama, eğlence ya da tatilde içmeyin.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Stresli ya da keyifli olduğunuz her durumda alkol almayın.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İçkinizi ona aldırtmayın ya da getirtmeyin.</a:t>
            </a:r>
          </a:p>
          <a:p>
            <a:pPr eaLnBrk="1" fontAlgn="auto" hangingPunct="1">
              <a:spcBef>
                <a:spcPts val="0"/>
              </a:spcBef>
              <a:spcAft>
                <a:spcPts val="0"/>
              </a:spcAft>
              <a:buFont typeface="Wingdings 2"/>
              <a:buNone/>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ALKOL ALIMI (2)…</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lnSpcReduction="10000"/>
          </a:bodyPr>
          <a:lstStyle/>
          <a:p>
            <a:pPr eaLnBrk="1" fontAlgn="auto" hangingPunct="1">
              <a:spcBef>
                <a:spcPts val="0"/>
              </a:spcBef>
              <a:spcAft>
                <a:spcPts val="0"/>
              </a:spcAft>
              <a:buFont typeface="Wingdings 2"/>
              <a:buChar char=""/>
              <a:defRPr/>
            </a:pPr>
            <a:r>
              <a:rPr lang="tr-TR" dirty="0" smtClean="0"/>
              <a:t>Alkol almasını onaylamayın ama izin vermek durumunda kaldığınız zaman bulunduğu ortam ve arkadaşlar hakkında bilgi edinin.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Çok alkol kullanan arkadaşlarla birlikte olmaması konusunda ağırlığınızı koyun.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Evde bir kutlama yapıyorsanız bol yiyecek ve içecek bulundurun. </a:t>
            </a: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BAĞIMLI KİŞİDE….</a:t>
            </a:r>
            <a:endParaRPr lang="tr-TR" dirty="0">
              <a:solidFill>
                <a:schemeClr val="tx2">
                  <a:tint val="100000"/>
                  <a:shade val="90000"/>
                  <a:satMod val="250000"/>
                  <a:alpha val="100000"/>
                </a:schemeClr>
              </a:solidFill>
            </a:endParaRPr>
          </a:p>
        </p:txBody>
      </p:sp>
      <p:sp>
        <p:nvSpPr>
          <p:cNvPr id="4" name="3 İçerik Yer Tutucusu"/>
          <p:cNvSpPr>
            <a:spLocks noGrp="1"/>
          </p:cNvSpPr>
          <p:nvPr>
            <p:ph idx="1"/>
          </p:nvPr>
        </p:nvSpPr>
        <p:spPr/>
        <p:txBody>
          <a:bodyPr>
            <a:normAutofit fontScale="77500" lnSpcReduction="20000"/>
          </a:bodyPr>
          <a:lstStyle/>
          <a:p>
            <a:pPr eaLnBrk="1" fontAlgn="auto" hangingPunct="1">
              <a:spcBef>
                <a:spcPts val="0"/>
              </a:spcBef>
              <a:spcAft>
                <a:spcPts val="0"/>
              </a:spcAft>
              <a:buFont typeface="Wingdings 2"/>
              <a:buChar char=""/>
              <a:defRPr/>
            </a:pPr>
            <a:r>
              <a:rPr lang="tr-TR" sz="3000" dirty="0" smtClean="0"/>
              <a:t>Madde kullanımını kontrol etmekte güçlük çekme,</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Giderek, kullanılan maddenin dozunun artırma, </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Zarar vermesine rağmen madde kullanmaya devam etme,</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Aile, iş ve çevre ilişkilerinde bozulma,</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Başarısız bırakma girişimleri,</a:t>
            </a:r>
          </a:p>
          <a:p>
            <a:pPr eaLnBrk="1" fontAlgn="auto" hangingPunct="1">
              <a:spcBef>
                <a:spcPts val="0"/>
              </a:spcBef>
              <a:spcAft>
                <a:spcPts val="0"/>
              </a:spcAft>
              <a:buFont typeface="Wingdings 2"/>
              <a:buNone/>
              <a:defRPr/>
            </a:pPr>
            <a:endParaRPr lang="tr-TR" sz="3000" dirty="0" smtClean="0"/>
          </a:p>
          <a:p>
            <a:pPr eaLnBrk="1" fontAlgn="auto" hangingPunct="1">
              <a:spcBef>
                <a:spcPts val="0"/>
              </a:spcBef>
              <a:spcAft>
                <a:spcPts val="0"/>
              </a:spcAft>
              <a:buFont typeface="Wingdings 2"/>
              <a:buChar char=""/>
              <a:defRPr/>
            </a:pPr>
            <a:r>
              <a:rPr lang="tr-TR" sz="3000" dirty="0" smtClean="0"/>
              <a:t>Bıraktığı zaman ruhsal ya da fiziksel yoksunluk belirtilerinin ortaya çıkması (huzursuzluk, uykusuzluk vb) gözlenebilir.</a:t>
            </a:r>
          </a:p>
          <a:p>
            <a:pPr eaLnBrk="1" fontAlgn="auto" hangingPunct="1">
              <a:spcBef>
                <a:spcPts val="0"/>
              </a:spcBef>
              <a:spcAft>
                <a:spcPts val="0"/>
              </a:spcAft>
              <a:buFont typeface="Wingdings 2"/>
              <a:buNone/>
              <a:defRPr/>
            </a:pPr>
            <a:endParaRPr lang="tr-TR" dirty="0"/>
          </a:p>
        </p:txBody>
      </p:sp>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
            </a:r>
            <a:br>
              <a:rPr lang="tr-TR" dirty="0" smtClean="0">
                <a:solidFill>
                  <a:schemeClr val="tx2">
                    <a:tint val="100000"/>
                    <a:shade val="90000"/>
                    <a:satMod val="250000"/>
                    <a:alpha val="100000"/>
                  </a:schemeClr>
                </a:solidFill>
              </a:rPr>
            </a:br>
            <a:r>
              <a:rPr lang="tr-TR" dirty="0" smtClean="0">
                <a:solidFill>
                  <a:schemeClr val="tx2">
                    <a:tint val="100000"/>
                    <a:shade val="90000"/>
                    <a:satMod val="250000"/>
                    <a:alpha val="100000"/>
                  </a:schemeClr>
                </a:solidFill>
              </a:rPr>
              <a:t>MADDE KULLANAN ÇOCUĞU FARKETME YOLLARI</a:t>
            </a:r>
            <a:endParaRPr lang="tr-TR" dirty="0">
              <a:solidFill>
                <a:schemeClr val="tx2">
                  <a:tint val="100000"/>
                  <a:shade val="90000"/>
                  <a:satMod val="250000"/>
                  <a:alpha val="100000"/>
                </a:schemeClr>
              </a:solidFill>
            </a:endParaRPr>
          </a:p>
        </p:txBody>
      </p:sp>
      <p:sp>
        <p:nvSpPr>
          <p:cNvPr id="5" name="4 İçerik Yer Tutucusu"/>
          <p:cNvSpPr>
            <a:spLocks noGrp="1"/>
          </p:cNvSpPr>
          <p:nvPr>
            <p:ph idx="1"/>
          </p:nvPr>
        </p:nvSpPr>
        <p:spPr>
          <a:xfrm>
            <a:off x="457200" y="1646238"/>
            <a:ext cx="8229600" cy="4997450"/>
          </a:xfrm>
        </p:spPr>
        <p:txBody>
          <a:bodyPr>
            <a:normAutofit fontScale="70000" lnSpcReduction="20000"/>
          </a:bodyPr>
          <a:lstStyle/>
          <a:p>
            <a:pPr eaLnBrk="1" fontAlgn="auto" hangingPunct="1">
              <a:spcBef>
                <a:spcPts val="0"/>
              </a:spcBef>
              <a:spcAft>
                <a:spcPts val="0"/>
              </a:spcAft>
              <a:buFont typeface="Wingdings 2"/>
              <a:buChar char=""/>
              <a:defRPr/>
            </a:pPr>
            <a:r>
              <a:rPr lang="tr-TR" dirty="0" smtClean="0"/>
              <a:t>Hafif uykululuk, halsizlik, yorgunluk, dikkat eksikliği..</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Bulantı, kusma, terleme, gözlerde kanlanma..</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Kas ve eklem ağrıları, kramplar..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Ciltte renk değişiklikleri, iğne izleri..</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Sık sık fiziksel rahatsızlıklar geçirme..</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Yeme alışkanlığının bozulması (az ya da çok yeme)..</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Uyku düzeninin aileden farklı saatlere taşınması..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Gürültüye hassaslık, aşırı uyuma veya gözbebeklerinin iyice küçülmüş olması önemli bir veri olabilir. Aşırı doz halinde ise gözbebekleri genişler. Tatlı yeme isteği esrarın, sürekli su içme isteği ise amfetaminlerin habercisi olabilir.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endParaRPr lang="tr-TR" dirty="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852"/>
            <a:ext cx="8229600" cy="1253684"/>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MADDE KULLANAN ÇOCUĞU FARKETME YOLLARI (2)</a:t>
            </a:r>
            <a:endParaRPr lang="tr-TR" dirty="0">
              <a:solidFill>
                <a:schemeClr val="tx2">
                  <a:tint val="100000"/>
                  <a:shade val="90000"/>
                  <a:satMod val="250000"/>
                  <a:alpha val="100000"/>
                </a:schemeClr>
              </a:solidFill>
            </a:endParaRPr>
          </a:p>
        </p:txBody>
      </p:sp>
      <p:sp>
        <p:nvSpPr>
          <p:cNvPr id="78851" name="2 İçerik Yer Tutucusu"/>
          <p:cNvSpPr>
            <a:spLocks noGrp="1"/>
          </p:cNvSpPr>
          <p:nvPr>
            <p:ph idx="1"/>
          </p:nvPr>
        </p:nvSpPr>
        <p:spPr>
          <a:xfrm>
            <a:off x="214313" y="1500188"/>
            <a:ext cx="8715375" cy="5143500"/>
          </a:xfrm>
        </p:spPr>
        <p:txBody>
          <a:bodyPr/>
          <a:lstStyle/>
          <a:p>
            <a:pPr eaLnBrk="1" hangingPunct="1">
              <a:lnSpc>
                <a:spcPct val="80000"/>
              </a:lnSpc>
            </a:pPr>
            <a:r>
              <a:rPr lang="tr-TR" sz="1800" smtClean="0"/>
              <a:t>Giysilerde ve nefeste maddenin kokusu..</a:t>
            </a:r>
          </a:p>
          <a:p>
            <a:pPr eaLnBrk="1" hangingPunct="1">
              <a:lnSpc>
                <a:spcPct val="80000"/>
              </a:lnSpc>
              <a:buFont typeface="Wingdings 2" pitchFamily="18" charset="2"/>
              <a:buNone/>
            </a:pPr>
            <a:endParaRPr lang="tr-TR" sz="1800" smtClean="0"/>
          </a:p>
          <a:p>
            <a:pPr eaLnBrk="1" hangingPunct="1">
              <a:lnSpc>
                <a:spcPct val="80000"/>
              </a:lnSpc>
            </a:pPr>
            <a:r>
              <a:rPr lang="tr-TR" sz="1800" smtClean="0"/>
              <a:t>El, yüz ve giysilerde boya ve lekeler..</a:t>
            </a:r>
          </a:p>
          <a:p>
            <a:pPr eaLnBrk="1" hangingPunct="1">
              <a:lnSpc>
                <a:spcPct val="80000"/>
              </a:lnSpc>
              <a:buFont typeface="Wingdings 2" pitchFamily="18" charset="2"/>
              <a:buNone/>
            </a:pPr>
            <a:endParaRPr lang="tr-TR" sz="1800" smtClean="0"/>
          </a:p>
          <a:p>
            <a:pPr eaLnBrk="1" hangingPunct="1">
              <a:lnSpc>
                <a:spcPct val="80000"/>
              </a:lnSpc>
            </a:pPr>
            <a:r>
              <a:rPr lang="tr-TR" sz="1800" smtClean="0"/>
              <a:t>Duman veya kimyasal kokuları saklamak için tütsü, oda deodorantı veya parfüm kullanımı..</a:t>
            </a:r>
          </a:p>
          <a:p>
            <a:pPr eaLnBrk="1" hangingPunct="1">
              <a:lnSpc>
                <a:spcPct val="80000"/>
              </a:lnSpc>
              <a:buFont typeface="Wingdings 2" pitchFamily="18" charset="2"/>
              <a:buNone/>
            </a:pPr>
            <a:endParaRPr lang="tr-TR" sz="1800" smtClean="0"/>
          </a:p>
          <a:p>
            <a:pPr eaLnBrk="1" hangingPunct="1">
              <a:lnSpc>
                <a:spcPct val="80000"/>
              </a:lnSpc>
            </a:pPr>
            <a:r>
              <a:rPr lang="tr-TR" sz="1800" smtClean="0"/>
              <a:t>Alkol, sigara kokusunu gizlemek için yeni gargara veya naneli şeker kullanımı..</a:t>
            </a:r>
          </a:p>
          <a:p>
            <a:pPr eaLnBrk="1" hangingPunct="1">
              <a:lnSpc>
                <a:spcPct val="80000"/>
              </a:lnSpc>
              <a:buFont typeface="Wingdings 2" pitchFamily="18" charset="2"/>
              <a:buNone/>
            </a:pPr>
            <a:endParaRPr lang="tr-TR" sz="1800" smtClean="0"/>
          </a:p>
          <a:p>
            <a:pPr eaLnBrk="1" hangingPunct="1">
              <a:lnSpc>
                <a:spcPct val="80000"/>
              </a:lnSpc>
            </a:pPr>
            <a:r>
              <a:rPr lang="tr-TR" sz="1800" smtClean="0"/>
              <a:t>Pipo ve sarma kağıt gibi madde teçhizatına dair kanıtlar..</a:t>
            </a:r>
          </a:p>
          <a:p>
            <a:pPr eaLnBrk="1" hangingPunct="1">
              <a:lnSpc>
                <a:spcPct val="80000"/>
              </a:lnSpc>
              <a:buFont typeface="Wingdings 2" pitchFamily="18" charset="2"/>
              <a:buNone/>
            </a:pPr>
            <a:endParaRPr lang="tr-TR" sz="1800" smtClean="0"/>
          </a:p>
          <a:p>
            <a:pPr eaLnBrk="1" hangingPunct="1">
              <a:lnSpc>
                <a:spcPct val="80000"/>
              </a:lnSpc>
            </a:pPr>
            <a:r>
              <a:rPr lang="tr-TR" sz="1800" smtClean="0"/>
              <a:t>Saç spreyi, oje, tipeks (daksil</a:t>
            </a:r>
            <a:r>
              <a:rPr lang="tr-TR" sz="1800" smtClean="0">
                <a:latin typeface="Arial" pitchFamily="34" charset="0"/>
              </a:rPr>
              <a:t>)</a:t>
            </a:r>
            <a:r>
              <a:rPr lang="tr-TR" sz="1800" smtClean="0"/>
              <a:t>, kağıt torba ve bezler gibi solunacak ürün kanıtları.</a:t>
            </a:r>
          </a:p>
          <a:p>
            <a:pPr eaLnBrk="1" hangingPunct="1">
              <a:lnSpc>
                <a:spcPct val="80000"/>
              </a:lnSpc>
              <a:buFont typeface="Wingdings 2" pitchFamily="18" charset="2"/>
              <a:buNone/>
            </a:pPr>
            <a:endParaRPr lang="tr-TR" sz="1800" smtClean="0"/>
          </a:p>
          <a:p>
            <a:pPr eaLnBrk="1" hangingPunct="1">
              <a:lnSpc>
                <a:spcPct val="80000"/>
              </a:lnSpc>
            </a:pPr>
            <a:r>
              <a:rPr lang="tr-TR" sz="1800" smtClean="0"/>
              <a:t>Genişlemiş göz bebekleri veya kanlı gözleri gizlemek için göz damlası şişeleri..</a:t>
            </a:r>
          </a:p>
          <a:p>
            <a:pPr eaLnBrk="1" hangingPunct="1">
              <a:lnSpc>
                <a:spcPct val="80000"/>
              </a:lnSpc>
              <a:buFont typeface="Wingdings 2" pitchFamily="18" charset="2"/>
              <a:buNone/>
            </a:pPr>
            <a:endParaRPr lang="tr-TR" sz="1800" smtClean="0"/>
          </a:p>
          <a:p>
            <a:pPr eaLnBrk="1" hangingPunct="1">
              <a:lnSpc>
                <a:spcPct val="80000"/>
              </a:lnSpc>
            </a:pPr>
            <a:r>
              <a:rPr lang="tr-TR" sz="1800" smtClean="0"/>
              <a:t>Kendisine olan özeninin azalması..</a:t>
            </a:r>
          </a:p>
          <a:p>
            <a:pPr eaLnBrk="1" hangingPunct="1">
              <a:lnSpc>
                <a:spcPct val="80000"/>
              </a:lnSpc>
              <a:buFont typeface="Wingdings 2" pitchFamily="18" charset="2"/>
              <a:buNone/>
            </a:pPr>
            <a:endParaRPr lang="tr-TR" sz="1800" smtClean="0"/>
          </a:p>
          <a:p>
            <a:pPr eaLnBrk="1" hangingPunct="1">
              <a:lnSpc>
                <a:spcPct val="80000"/>
              </a:lnSpc>
            </a:pPr>
            <a:r>
              <a:rPr lang="tr-TR" sz="1800" smtClean="0"/>
              <a:t> Sık sık veya uygunsuz zamanlarda güneş gözlükleri takmak, uzun kollu giysiler giymek,</a:t>
            </a:r>
          </a:p>
          <a:p>
            <a:pPr eaLnBrk="1" hangingPunct="1">
              <a:lnSpc>
                <a:spcPct val="80000"/>
              </a:lnSpc>
              <a:buFont typeface="Wingdings 2" pitchFamily="18" charset="2"/>
              <a:buNone/>
            </a:pPr>
            <a:endParaRPr lang="tr-TR" sz="1800" smtClean="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MADDE KULLANAN ÇOCUĞU FARKETME YOLLARI (3)</a:t>
            </a:r>
            <a:endParaRPr lang="tr-TR" dirty="0">
              <a:solidFill>
                <a:schemeClr val="tx2">
                  <a:tint val="100000"/>
                  <a:shade val="90000"/>
                  <a:satMod val="250000"/>
                  <a:alpha val="100000"/>
                </a:schemeClr>
              </a:solidFill>
            </a:endParaRPr>
          </a:p>
        </p:txBody>
      </p:sp>
      <p:sp>
        <p:nvSpPr>
          <p:cNvPr id="4" name="3 İçerik Yer Tutucusu"/>
          <p:cNvSpPr>
            <a:spLocks noGrp="1"/>
          </p:cNvSpPr>
          <p:nvPr>
            <p:ph idx="1"/>
          </p:nvPr>
        </p:nvSpPr>
        <p:spPr/>
        <p:txBody>
          <a:bodyPr>
            <a:normAutofit fontScale="85000" lnSpcReduction="20000"/>
          </a:bodyPr>
          <a:lstStyle/>
          <a:p>
            <a:pPr eaLnBrk="1" fontAlgn="auto" hangingPunct="1">
              <a:spcBef>
                <a:spcPts val="0"/>
              </a:spcBef>
              <a:spcAft>
                <a:spcPts val="0"/>
              </a:spcAft>
              <a:buFont typeface="Wingdings 2"/>
              <a:buChar char=""/>
              <a:defRPr/>
            </a:pPr>
            <a:r>
              <a:rPr lang="tr-TR" dirty="0" smtClean="0"/>
              <a:t>Huzursuzluk, sıkıntı hissi, depresyon..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Öfke patlamaları, asabiyet, taşkın davranışlar veya genel tutum değişikliği.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Bazen neşeli, sakin, bazen öfkeli olma..</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Dikkati yoğunlaştırmada güçlük..</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Sözel iletişiminde farklılaşma  (arkadaşlarıyla konuşurken saklı, kodlu bir dil kullanma ya da  tutarsız konuşma, uygunsuz sözler söyleme)..</a:t>
            </a:r>
          </a:p>
          <a:p>
            <a:pPr eaLnBrk="1" fontAlgn="auto" hangingPunct="1">
              <a:spcBef>
                <a:spcPts val="0"/>
              </a:spcBef>
              <a:spcAft>
                <a:spcPts val="0"/>
              </a:spcAft>
              <a:buFont typeface="Wingdings 2"/>
              <a:buNone/>
              <a:defRPr/>
            </a:pPr>
            <a:endParaRPr lang="tr-TR" dirty="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MADDE KULLANAN KİŞİYİ FARKETME YOLLARI(4)</a:t>
            </a:r>
            <a:endParaRPr lang="tr-TR" dirty="0">
              <a:solidFill>
                <a:schemeClr val="tx2">
                  <a:tint val="100000"/>
                  <a:shade val="90000"/>
                  <a:satMod val="250000"/>
                  <a:alpha val="100000"/>
                </a:schemeClr>
              </a:solidFill>
            </a:endParaRPr>
          </a:p>
        </p:txBody>
      </p:sp>
      <p:sp>
        <p:nvSpPr>
          <p:cNvPr id="4" name="3 İçerik Yer Tutucusu"/>
          <p:cNvSpPr>
            <a:spLocks noGrp="1"/>
          </p:cNvSpPr>
          <p:nvPr>
            <p:ph idx="1"/>
          </p:nvPr>
        </p:nvSpPr>
        <p:spPr/>
        <p:txBody>
          <a:bodyPr>
            <a:normAutofit fontScale="92500" lnSpcReduction="20000"/>
          </a:bodyPr>
          <a:lstStyle/>
          <a:p>
            <a:pPr eaLnBrk="1" fontAlgn="auto" hangingPunct="1">
              <a:spcBef>
                <a:spcPts val="0"/>
              </a:spcBef>
              <a:spcAft>
                <a:spcPts val="0"/>
              </a:spcAft>
              <a:buFont typeface="Wingdings 2"/>
              <a:buChar char=""/>
              <a:defRPr/>
            </a:pPr>
            <a:r>
              <a:rPr lang="tr-TR" dirty="0" smtClean="0"/>
              <a:t>Sorumluluklarından aksamalar (okul, iş arkadaş yaşamında bozukluklar)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Odasında yalnız kalmayı tercih etme..</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Sahip olduklarıyla veya aktiviteleriyle ilgili artan bir gizlilik..</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Evde daha az vakit geçirme..</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Aile ile ilişkilerin azalması veya bozulması..</a:t>
            </a:r>
          </a:p>
          <a:p>
            <a:pPr eaLnBrk="1" fontAlgn="auto" hangingPunct="1">
              <a:spcBef>
                <a:spcPts val="0"/>
              </a:spcBef>
              <a:spcAft>
                <a:spcPts val="0"/>
              </a:spcAft>
              <a:buFont typeface="Wingdings 2"/>
              <a:buChar char=""/>
              <a:defRPr/>
            </a:pPr>
            <a:endParaRPr lang="tr-TR" dirty="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BAĞIMLILIK  YAPAN MADDELER</a:t>
            </a:r>
            <a:endParaRPr lang="tr-TR" dirty="0">
              <a:solidFill>
                <a:schemeClr val="tx2">
                  <a:tint val="100000"/>
                  <a:shade val="90000"/>
                  <a:satMod val="250000"/>
                  <a:alpha val="100000"/>
                </a:schemeClr>
              </a:solidFill>
            </a:endParaRPr>
          </a:p>
        </p:txBody>
      </p:sp>
      <p:sp>
        <p:nvSpPr>
          <p:cNvPr id="17411" name="2 İçerik Yer Tutucusu"/>
          <p:cNvSpPr>
            <a:spLocks noGrp="1"/>
          </p:cNvSpPr>
          <p:nvPr>
            <p:ph idx="1"/>
          </p:nvPr>
        </p:nvSpPr>
        <p:spPr>
          <a:xfrm>
            <a:off x="301625" y="1527175"/>
            <a:ext cx="8504238" cy="4545013"/>
          </a:xfrm>
        </p:spPr>
        <p:txBody>
          <a:bodyPr/>
          <a:lstStyle/>
          <a:p>
            <a:pPr eaLnBrk="1" hangingPunct="1">
              <a:buFont typeface="Wingdings 2" pitchFamily="18" charset="2"/>
              <a:buNone/>
            </a:pPr>
            <a:endParaRPr lang="tr-TR" smtClean="0"/>
          </a:p>
        </p:txBody>
      </p:sp>
      <p:pic>
        <p:nvPicPr>
          <p:cNvPr id="17412" name="Picture 2" descr="C:\Documents and Settings\Administrator\Desktop\görseller\6028d0cd.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313" y="1500188"/>
            <a:ext cx="8715375" cy="5016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MADDE KULLANAN ÇOCUĞU FARKETME YOLLARI(5)</a:t>
            </a:r>
            <a:endParaRPr lang="tr-TR" dirty="0">
              <a:solidFill>
                <a:schemeClr val="tx2">
                  <a:tint val="100000"/>
                  <a:shade val="90000"/>
                  <a:satMod val="250000"/>
                  <a:alpha val="100000"/>
                </a:schemeClr>
              </a:solidFill>
            </a:endParaRPr>
          </a:p>
        </p:txBody>
      </p:sp>
      <p:sp>
        <p:nvSpPr>
          <p:cNvPr id="81923" name="3 İçerik Yer Tutucusu"/>
          <p:cNvSpPr>
            <a:spLocks noGrp="1"/>
          </p:cNvSpPr>
          <p:nvPr>
            <p:ph idx="1"/>
          </p:nvPr>
        </p:nvSpPr>
        <p:spPr/>
        <p:txBody>
          <a:bodyPr/>
          <a:lstStyle/>
          <a:p>
            <a:pPr eaLnBrk="1" hangingPunct="1">
              <a:lnSpc>
                <a:spcPct val="80000"/>
              </a:lnSpc>
            </a:pPr>
            <a:r>
              <a:rPr lang="tr-TR" sz="3000" smtClean="0"/>
              <a:t>Çevre ve arkadaşların eski önemlerini yitirmesi ..</a:t>
            </a:r>
          </a:p>
          <a:p>
            <a:pPr eaLnBrk="1" hangingPunct="1">
              <a:lnSpc>
                <a:spcPct val="80000"/>
              </a:lnSpc>
              <a:buFont typeface="Wingdings 2" pitchFamily="18" charset="2"/>
              <a:buNone/>
            </a:pPr>
            <a:endParaRPr lang="tr-TR" sz="3000" smtClean="0"/>
          </a:p>
          <a:p>
            <a:pPr eaLnBrk="1" hangingPunct="1">
              <a:lnSpc>
                <a:spcPct val="80000"/>
              </a:lnSpc>
            </a:pPr>
            <a:r>
              <a:rPr lang="tr-TR" sz="3000" smtClean="0"/>
              <a:t>Var</a:t>
            </a:r>
            <a:r>
              <a:rPr lang="tr-TR" sz="3000" smtClean="0">
                <a:latin typeface="Arial" pitchFamily="34" charset="0"/>
              </a:rPr>
              <a:t> </a:t>
            </a:r>
            <a:r>
              <a:rPr lang="tr-TR" sz="3000" smtClean="0"/>
              <a:t>olan arkadaş veya aileden uzaklaşma ya da yeni bir arkadaş grubuna girme..</a:t>
            </a:r>
          </a:p>
          <a:p>
            <a:pPr eaLnBrk="1" hangingPunct="1">
              <a:lnSpc>
                <a:spcPct val="80000"/>
              </a:lnSpc>
              <a:buFont typeface="Wingdings 2" pitchFamily="18" charset="2"/>
              <a:buNone/>
            </a:pPr>
            <a:endParaRPr lang="tr-TR" sz="3000" smtClean="0"/>
          </a:p>
          <a:p>
            <a:pPr eaLnBrk="1" hangingPunct="1">
              <a:lnSpc>
                <a:spcPct val="80000"/>
              </a:lnSpc>
            </a:pPr>
            <a:r>
              <a:rPr lang="tr-TR" sz="3000" smtClean="0"/>
              <a:t>Okula devamı azalmaya, başarısında düşme..</a:t>
            </a:r>
          </a:p>
          <a:p>
            <a:pPr eaLnBrk="1" hangingPunct="1">
              <a:lnSpc>
                <a:spcPct val="80000"/>
              </a:lnSpc>
              <a:buFont typeface="Wingdings 2" pitchFamily="18" charset="2"/>
              <a:buNone/>
            </a:pPr>
            <a:endParaRPr lang="tr-TR" sz="3000" smtClean="0"/>
          </a:p>
          <a:p>
            <a:pPr eaLnBrk="1" hangingPunct="1">
              <a:lnSpc>
                <a:spcPct val="80000"/>
              </a:lnSpc>
            </a:pPr>
            <a:r>
              <a:rPr lang="tr-TR" sz="3000" smtClean="0"/>
              <a:t>Okuldaki arkadaş grubu değişebilir.</a:t>
            </a:r>
          </a:p>
          <a:p>
            <a:pPr eaLnBrk="1" hangingPunct="1">
              <a:lnSpc>
                <a:spcPct val="80000"/>
              </a:lnSpc>
              <a:buFont typeface="Wingdings 2" pitchFamily="18" charset="2"/>
              <a:buNone/>
            </a:pPr>
            <a:endParaRPr lang="tr-TR" sz="3000" smtClean="0"/>
          </a:p>
          <a:p>
            <a:pPr eaLnBrk="1" hangingPunct="1">
              <a:lnSpc>
                <a:spcPct val="80000"/>
              </a:lnSpc>
            </a:pPr>
            <a:r>
              <a:rPr lang="tr-TR" sz="3000" smtClean="0"/>
              <a:t>Şüpheli yeni arkadaşlar..</a:t>
            </a:r>
          </a:p>
          <a:p>
            <a:pPr eaLnBrk="1" hangingPunct="1">
              <a:lnSpc>
                <a:spcPct val="80000"/>
              </a:lnSpc>
            </a:pPr>
            <a:endParaRPr lang="tr-TR" sz="3000" smtClean="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MADDE KULLANAN ÇOCUĞU FARKETME YOLLARI(6)</a:t>
            </a:r>
            <a:endParaRPr lang="tr-TR" dirty="0">
              <a:solidFill>
                <a:schemeClr val="tx2">
                  <a:tint val="100000"/>
                  <a:shade val="90000"/>
                  <a:satMod val="250000"/>
                  <a:alpha val="100000"/>
                </a:schemeClr>
              </a:solidFill>
            </a:endParaRPr>
          </a:p>
        </p:txBody>
      </p:sp>
      <p:sp>
        <p:nvSpPr>
          <p:cNvPr id="4" name="3 İçerik Yer Tutucusu"/>
          <p:cNvSpPr>
            <a:spLocks noGrp="1"/>
          </p:cNvSpPr>
          <p:nvPr>
            <p:ph idx="1"/>
          </p:nvPr>
        </p:nvSpPr>
        <p:spPr/>
        <p:txBody>
          <a:bodyPr>
            <a:normAutofit fontScale="70000" lnSpcReduction="20000"/>
          </a:bodyPr>
          <a:lstStyle/>
          <a:p>
            <a:pPr eaLnBrk="1" fontAlgn="auto" hangingPunct="1">
              <a:spcBef>
                <a:spcPts val="0"/>
              </a:spcBef>
              <a:spcAft>
                <a:spcPts val="0"/>
              </a:spcAft>
              <a:buFont typeface="Wingdings 2"/>
              <a:buChar char=""/>
              <a:defRPr/>
            </a:pPr>
            <a:r>
              <a:rPr lang="tr-TR" dirty="0" smtClean="0"/>
              <a:t>Daha fazla para harcama..</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Okul ödevlerinde olumsuz değişiklikler, notların düşmesi.</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Yasa dışı davranışlarda bulunma (hırsızlık, evden kaçma, gasp vb.)</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Uygunsuz para harcama ve borç almada artış..</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Para cüzdanınızdan düzenli olarak para çalınması..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Arkadaşlarını, dinlediği müziği, giydiği tişörtleri, taktığı takıları bir, bir inceleyin. Hatta belli bir yerin kibritini, hesap pusulasını görürseniz bir gün siz de oraya gidin. </a:t>
            </a:r>
          </a:p>
          <a:p>
            <a:pPr eaLnBrk="1" fontAlgn="auto" hangingPunct="1">
              <a:spcBef>
                <a:spcPts val="0"/>
              </a:spcBef>
              <a:spcAft>
                <a:spcPts val="0"/>
              </a:spcAft>
              <a:buFont typeface="Wingdings 2"/>
              <a:buChar char=""/>
              <a:defRPr/>
            </a:pPr>
            <a:endParaRPr lang="tr-TR" dirty="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MADDE KULLANAN ÇOCUĞU FARKETME YOLLARI(7)</a:t>
            </a:r>
            <a:endParaRPr lang="tr-TR" dirty="0">
              <a:solidFill>
                <a:schemeClr val="tx2">
                  <a:tint val="100000"/>
                  <a:shade val="90000"/>
                  <a:satMod val="250000"/>
                  <a:alpha val="100000"/>
                </a:schemeClr>
              </a:solidFill>
            </a:endParaRPr>
          </a:p>
        </p:txBody>
      </p:sp>
      <p:sp>
        <p:nvSpPr>
          <p:cNvPr id="83971" name="2 İçerik Yer Tutucusu"/>
          <p:cNvSpPr>
            <a:spLocks noGrp="1"/>
          </p:cNvSpPr>
          <p:nvPr>
            <p:ph idx="1"/>
          </p:nvPr>
        </p:nvSpPr>
        <p:spPr/>
        <p:txBody>
          <a:bodyPr/>
          <a:lstStyle/>
          <a:p>
            <a:pPr eaLnBrk="1" hangingPunct="1">
              <a:lnSpc>
                <a:spcPct val="80000"/>
              </a:lnSpc>
              <a:buFont typeface="Wingdings 2" pitchFamily="18" charset="2"/>
              <a:buNone/>
            </a:pPr>
            <a:endParaRPr lang="tr-TR" sz="2800" smtClean="0">
              <a:latin typeface="Book Antiqua" pitchFamily="18" charset="0"/>
            </a:endParaRPr>
          </a:p>
          <a:p>
            <a:pPr eaLnBrk="1" hangingPunct="1">
              <a:lnSpc>
                <a:spcPct val="80000"/>
              </a:lnSpc>
            </a:pPr>
            <a:r>
              <a:rPr lang="tr-TR" sz="2800" smtClean="0"/>
              <a:t>Rahatça madde kullanabilmek için tuvalete, bodruma veya yalnız kalınabilecek yerlere sık sık gitmek gibi gizemli veya şüpheli davranışlarda bulunmak,</a:t>
            </a:r>
          </a:p>
          <a:p>
            <a:pPr eaLnBrk="1" hangingPunct="1">
              <a:lnSpc>
                <a:spcPct val="80000"/>
              </a:lnSpc>
            </a:pPr>
            <a:endParaRPr lang="tr-TR" sz="2800" smtClean="0"/>
          </a:p>
          <a:p>
            <a:pPr eaLnBrk="1" hangingPunct="1"/>
            <a:r>
              <a:rPr lang="tr-TR" smtClean="0"/>
              <a:t>En kesin yöntem kan ve idrar testleridir.</a:t>
            </a:r>
          </a:p>
          <a:p>
            <a:pPr eaLnBrk="1" hangingPunct="1"/>
            <a:endParaRPr lang="tr-TR" smtClean="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sz="3200" dirty="0" smtClean="0">
                <a:solidFill>
                  <a:schemeClr val="tx2">
                    <a:tint val="100000"/>
                    <a:shade val="90000"/>
                    <a:satMod val="250000"/>
                    <a:alpha val="100000"/>
                  </a:schemeClr>
                </a:solidFill>
              </a:rPr>
              <a:t>ÇOCUĞUNUN MADDE KULLANDIĞINI ÖĞRENEN ANNE-BABANIN TEPKİLERİ</a:t>
            </a:r>
            <a:endParaRPr lang="tr-TR" sz="3200" dirty="0">
              <a:solidFill>
                <a:schemeClr val="tx2">
                  <a:tint val="100000"/>
                  <a:shade val="90000"/>
                  <a:satMod val="250000"/>
                  <a:alpha val="100000"/>
                </a:schemeClr>
              </a:solidFill>
            </a:endParaRPr>
          </a:p>
        </p:txBody>
      </p:sp>
      <p:graphicFrame>
        <p:nvGraphicFramePr>
          <p:cNvPr id="4" name="3 İçerik Yer Tutucusu"/>
          <p:cNvGraphicFramePr>
            <a:graphicFrameLocks noGrp="1"/>
          </p:cNvGraphicFramePr>
          <p:nvPr>
            <p:ph idx="1"/>
          </p:nvPr>
        </p:nvGraphicFramePr>
        <p:xfrm>
          <a:off x="571500" y="1928813"/>
          <a:ext cx="8143875" cy="4500562"/>
        </p:xfrm>
        <a:graphic>
          <a:graphicData uri="http://schemas.openxmlformats.org/drawingml/2006/table">
            <a:tbl>
              <a:tblPr firstRow="1" bandRow="1">
                <a:tableStyleId>{5C22544A-7EE6-4342-B048-85BDC9FD1C3A}</a:tableStyleId>
              </a:tblPr>
              <a:tblGrid>
                <a:gridCol w="3786188"/>
                <a:gridCol w="4357687"/>
              </a:tblGrid>
              <a:tr h="453786">
                <a:tc>
                  <a:txBody>
                    <a:bodyPr/>
                    <a:lstStyle/>
                    <a:p>
                      <a:pPr algn="ctr"/>
                      <a:r>
                        <a:rPr lang="tr-TR" sz="1800" dirty="0" smtClean="0"/>
                        <a:t>TEPKİ</a:t>
                      </a:r>
                      <a:endParaRPr lang="tr-TR" sz="1800" dirty="0"/>
                    </a:p>
                  </a:txBody>
                  <a:tcPr marL="91439" marR="91439"/>
                </a:tc>
                <a:tc>
                  <a:txBody>
                    <a:bodyPr/>
                    <a:lstStyle/>
                    <a:p>
                      <a:pPr algn="ctr"/>
                      <a:r>
                        <a:rPr lang="tr-TR" sz="1800" dirty="0" smtClean="0"/>
                        <a:t>SÖYLEM</a:t>
                      </a:r>
                      <a:endParaRPr lang="tr-TR" sz="1800" dirty="0"/>
                    </a:p>
                  </a:txBody>
                  <a:tcPr marL="91439" marR="91439"/>
                </a:tc>
              </a:tr>
              <a:tr h="453786">
                <a:tc>
                  <a:txBody>
                    <a:bodyPr/>
                    <a:lstStyle/>
                    <a:p>
                      <a:r>
                        <a:rPr lang="tr-TR" sz="1800" dirty="0" smtClean="0"/>
                        <a:t>Kabullenmeme, inkar</a:t>
                      </a:r>
                      <a:endParaRPr lang="tr-TR" sz="1800" dirty="0"/>
                    </a:p>
                  </a:txBody>
                  <a:tcPr marL="91439" marR="91439"/>
                </a:tc>
                <a:tc>
                  <a:txBody>
                    <a:bodyPr/>
                    <a:lstStyle/>
                    <a:p>
                      <a:r>
                        <a:rPr lang="tr-TR" sz="1800" dirty="0" smtClean="0"/>
                        <a:t>“Yok, benim çocuğum asla yapmaz”</a:t>
                      </a:r>
                      <a:endParaRPr lang="tr-TR" sz="1800" dirty="0"/>
                    </a:p>
                  </a:txBody>
                  <a:tcPr marL="91439" marR="91439"/>
                </a:tc>
              </a:tr>
              <a:tr h="1118924">
                <a:tc>
                  <a:txBody>
                    <a:bodyPr/>
                    <a:lstStyle/>
                    <a:p>
                      <a:r>
                        <a:rPr lang="tr-TR" sz="1800" dirty="0" smtClean="0"/>
                        <a:t>Kendini</a:t>
                      </a:r>
                      <a:r>
                        <a:rPr lang="tr-TR" sz="1800" baseline="0" dirty="0" smtClean="0"/>
                        <a:t> ve eşini suçlama</a:t>
                      </a:r>
                      <a:endParaRPr lang="tr-TR" sz="1800" dirty="0"/>
                    </a:p>
                  </a:txBody>
                  <a:tcPr marL="91439" marR="91439"/>
                </a:tc>
                <a:tc>
                  <a:txBody>
                    <a:bodyPr/>
                    <a:lstStyle/>
                    <a:p>
                      <a:r>
                        <a:rPr lang="tr-TR" sz="1800" dirty="0" smtClean="0"/>
                        <a:t>“Bu çocuk senin yüzünden</a:t>
                      </a:r>
                      <a:r>
                        <a:rPr lang="tr-TR" sz="1800" baseline="0" dirty="0" smtClean="0"/>
                        <a:t> böyle oldu”, “Sen şımarttın”,  “Ben iyi anne/baba olamadım.”</a:t>
                      </a:r>
                      <a:endParaRPr lang="tr-TR" sz="1800" dirty="0"/>
                    </a:p>
                  </a:txBody>
                  <a:tcPr marL="91439" marR="91439"/>
                </a:tc>
              </a:tr>
              <a:tr h="783247">
                <a:tc>
                  <a:txBody>
                    <a:bodyPr/>
                    <a:lstStyle/>
                    <a:p>
                      <a:r>
                        <a:rPr lang="tr-TR" sz="1800" dirty="0" smtClean="0"/>
                        <a:t>Hayal kırıklığı, çaresizlik</a:t>
                      </a:r>
                      <a:endParaRPr lang="tr-TR" sz="1800" dirty="0"/>
                    </a:p>
                  </a:txBody>
                  <a:tcPr marL="91439" marR="91439"/>
                </a:tc>
                <a:tc>
                  <a:txBody>
                    <a:bodyPr/>
                    <a:lstStyle/>
                    <a:p>
                      <a:r>
                        <a:rPr lang="tr-TR" sz="1800" dirty="0" smtClean="0"/>
                        <a:t>“Ben onu bunun için</a:t>
                      </a:r>
                      <a:r>
                        <a:rPr lang="tr-TR" sz="1800" baseline="0" dirty="0" smtClean="0"/>
                        <a:t> mi yetiştirdim?”, “</a:t>
                      </a:r>
                      <a:r>
                        <a:rPr lang="tr-TR" sz="1800" baseline="0" dirty="0" err="1" smtClean="0"/>
                        <a:t>Herşey</a:t>
                      </a:r>
                      <a:r>
                        <a:rPr lang="tr-TR" sz="1800" baseline="0" dirty="0" smtClean="0"/>
                        <a:t> bitti artık”</a:t>
                      </a:r>
                      <a:endParaRPr lang="tr-TR" sz="1800" dirty="0"/>
                    </a:p>
                  </a:txBody>
                  <a:tcPr marL="91439" marR="91439"/>
                </a:tc>
              </a:tr>
              <a:tr h="453786">
                <a:tc>
                  <a:txBody>
                    <a:bodyPr/>
                    <a:lstStyle/>
                    <a:p>
                      <a:r>
                        <a:rPr lang="tr-TR" sz="1800" dirty="0" smtClean="0"/>
                        <a:t>Öfke duyma</a:t>
                      </a:r>
                      <a:endParaRPr lang="tr-TR" sz="1800" dirty="0"/>
                    </a:p>
                  </a:txBody>
                  <a:tcPr marL="91439" marR="91439"/>
                </a:tc>
                <a:tc>
                  <a:txBody>
                    <a:bodyPr/>
                    <a:lstStyle/>
                    <a:p>
                      <a:r>
                        <a:rPr lang="tr-TR" sz="1800" dirty="0" smtClean="0"/>
                        <a:t>“Benim böyle evladım olamaz”</a:t>
                      </a:r>
                      <a:endParaRPr lang="tr-TR" sz="1800" dirty="0"/>
                    </a:p>
                  </a:txBody>
                  <a:tcPr marL="91439" marR="91439"/>
                </a:tc>
              </a:tr>
              <a:tr h="783247">
                <a:tc>
                  <a:txBody>
                    <a:bodyPr/>
                    <a:lstStyle/>
                    <a:p>
                      <a:r>
                        <a:rPr lang="tr-TR" sz="1800" dirty="0" smtClean="0"/>
                        <a:t>Çocuğu suçlayan ve aşağılayan tarzda konuşma</a:t>
                      </a:r>
                      <a:endParaRPr lang="tr-TR" sz="1800" dirty="0"/>
                    </a:p>
                  </a:txBody>
                  <a:tcPr marL="91439" marR="91439"/>
                </a:tc>
                <a:tc>
                  <a:txBody>
                    <a:bodyPr/>
                    <a:lstStyle/>
                    <a:p>
                      <a:r>
                        <a:rPr lang="tr-TR" sz="1800" dirty="0" smtClean="0"/>
                        <a:t>“Senden ne köy olur ne kasaba”, “Serseri mi oldun başımıza?”</a:t>
                      </a:r>
                      <a:endParaRPr lang="tr-TR" sz="1800" dirty="0"/>
                    </a:p>
                  </a:txBody>
                  <a:tcPr marL="91439" marR="91439"/>
                </a:tc>
              </a:tr>
              <a:tr h="453786">
                <a:tc>
                  <a:txBody>
                    <a:bodyPr/>
                    <a:lstStyle/>
                    <a:p>
                      <a:r>
                        <a:rPr lang="tr-TR" sz="1800" dirty="0" smtClean="0"/>
                        <a:t>Uç kararlar alma eğilimi</a:t>
                      </a:r>
                      <a:endParaRPr lang="tr-TR" sz="1800" dirty="0"/>
                    </a:p>
                  </a:txBody>
                  <a:tcPr marL="91439" marR="91439"/>
                </a:tc>
                <a:tc>
                  <a:txBody>
                    <a:bodyPr/>
                    <a:lstStyle/>
                    <a:p>
                      <a:r>
                        <a:rPr lang="tr-TR" sz="1800" dirty="0" smtClean="0"/>
                        <a:t>“Artık bu okula gitmek yok”</a:t>
                      </a:r>
                      <a:endParaRPr lang="tr-TR" sz="1800" dirty="0"/>
                    </a:p>
                  </a:txBody>
                  <a:tcPr marL="91439" marR="91439"/>
                </a:tc>
              </a:tr>
            </a:tbl>
          </a:graphicData>
        </a:graphic>
      </p:graphicFrame>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18" name="Picture 2" descr="C:\Documents and Settings\Administrator\Desktop\bağımlılık\görseller\communication_shout_small.jpg"/>
          <p:cNvPicPr>
            <a:picLocks noGrp="1" noChangeAspect="1" noChangeArrowheads="1"/>
          </p:cNvPicPr>
          <p:nvPr>
            <p:ph idx="1"/>
          </p:nvPr>
        </p:nvPicPr>
        <p:blipFill>
          <a:blip r:embed="rId2" cstate="print">
            <a:extLst>
              <a:ext uri="{28A0092B-C50C-407E-A947-70E740481C1C}">
                <a14:useLocalDpi xmlns="" xmlns:a14="http://schemas.microsoft.com/office/drawing/2010/main" val="0"/>
              </a:ext>
            </a:extLst>
          </a:blip>
          <a:srcRect/>
          <a:stretch>
            <a:fillRect/>
          </a:stretch>
        </p:blipFill>
        <p:spPr>
          <a:xfrm>
            <a:off x="142875" y="142875"/>
            <a:ext cx="8858250" cy="6572250"/>
          </a:xfrm>
        </p:spPr>
      </p:pic>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4000"/>
            <a:ext cx="8229600" cy="960438"/>
          </a:xfrm>
        </p:spPr>
        <p:txBody>
          <a:bodyPr/>
          <a:lstStyle/>
          <a:p>
            <a:pPr marL="54864" indent="0" eaLnBrk="1" fontAlgn="auto" hangingPunct="1">
              <a:spcAft>
                <a:spcPts val="0"/>
              </a:spcAft>
              <a:defRPr/>
            </a:pPr>
            <a:endParaRPr lang="tr-TR" dirty="0">
              <a:solidFill>
                <a:schemeClr val="tx2">
                  <a:tint val="100000"/>
                  <a:shade val="90000"/>
                  <a:satMod val="250000"/>
                  <a:alpha val="100000"/>
                </a:schemeClr>
              </a:solidFill>
            </a:endParaRPr>
          </a:p>
        </p:txBody>
      </p:sp>
      <p:sp>
        <p:nvSpPr>
          <p:cNvPr id="87043" name="2 İçerik Yer Tutucusu"/>
          <p:cNvSpPr>
            <a:spLocks noGrp="1"/>
          </p:cNvSpPr>
          <p:nvPr>
            <p:ph idx="1"/>
          </p:nvPr>
        </p:nvSpPr>
        <p:spPr/>
        <p:txBody>
          <a:bodyPr/>
          <a:lstStyle/>
          <a:p>
            <a:pPr eaLnBrk="1" hangingPunct="1">
              <a:buFont typeface="Wingdings 2" pitchFamily="18" charset="2"/>
              <a:buNone/>
            </a:pPr>
            <a:r>
              <a:rPr lang="tr-TR" smtClean="0"/>
              <a:t>MERAK</a:t>
            </a:r>
          </a:p>
        </p:txBody>
      </p:sp>
      <p:pic>
        <p:nvPicPr>
          <p:cNvPr id="87044" name="Picture 2" descr="C:\Documents and Settings\Administrator\Desktop\Aliden Madde Çankaya RAM 11 OCAK 2013\aileegitimi-B\Slayt2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313" y="214313"/>
            <a:ext cx="8715375" cy="6500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J:\bağımlılık\Aliden Madde Çankaya RAM 11 OCAK 2013\aileegitimi-B\Slayt26.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313" y="214313"/>
            <a:ext cx="8715375" cy="6429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Altbilgi Yer Tutucusu 1"/>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MADDE KULLANAN GENÇE YAKLAŞIM..</a:t>
            </a:r>
            <a:endParaRPr lang="tr-TR" dirty="0">
              <a:solidFill>
                <a:schemeClr val="tx2">
                  <a:tint val="100000"/>
                  <a:shade val="90000"/>
                  <a:satMod val="250000"/>
                  <a:alpha val="100000"/>
                </a:schemeClr>
              </a:solidFill>
            </a:endParaRPr>
          </a:p>
        </p:txBody>
      </p:sp>
      <p:sp>
        <p:nvSpPr>
          <p:cNvPr id="89091" name="2 İçerik Yer Tutucusu"/>
          <p:cNvSpPr>
            <a:spLocks noGrp="1"/>
          </p:cNvSpPr>
          <p:nvPr>
            <p:ph idx="1"/>
          </p:nvPr>
        </p:nvSpPr>
        <p:spPr>
          <a:xfrm>
            <a:off x="457200" y="1646238"/>
            <a:ext cx="8435975" cy="4997450"/>
          </a:xfrm>
        </p:spPr>
        <p:txBody>
          <a:bodyPr/>
          <a:lstStyle/>
          <a:p>
            <a:pPr eaLnBrk="1" hangingPunct="1">
              <a:lnSpc>
                <a:spcPct val="80000"/>
              </a:lnSpc>
            </a:pPr>
            <a:r>
              <a:rPr lang="tr-TR" sz="3000" smtClean="0"/>
              <a:t>Kendinizi hazır hissetmeden konuşmayın</a:t>
            </a:r>
            <a:r>
              <a:rPr lang="tr-TR" sz="3000" smtClean="0">
                <a:latin typeface="Arial" pitchFamily="34" charset="0"/>
              </a:rPr>
              <a:t>(</a:t>
            </a:r>
            <a:r>
              <a:rPr lang="tr-TR" sz="1800" smtClean="0">
                <a:latin typeface="Arial" pitchFamily="34" charset="0"/>
              </a:rPr>
              <a:t>Ön yargılarınızdan kurtulun,uygun iletişim becerilerini hatırlayın,bilgilerinizi güncelleyin v.b.</a:t>
            </a:r>
            <a:r>
              <a:rPr lang="tr-TR" sz="3000" smtClean="0">
                <a:latin typeface="Arial" pitchFamily="34" charset="0"/>
              </a:rPr>
              <a:t>)</a:t>
            </a:r>
            <a:r>
              <a:rPr lang="tr-TR" sz="3000" smtClean="0"/>
              <a:t>.</a:t>
            </a:r>
          </a:p>
          <a:p>
            <a:pPr eaLnBrk="1" hangingPunct="1">
              <a:lnSpc>
                <a:spcPct val="80000"/>
              </a:lnSpc>
            </a:pPr>
            <a:r>
              <a:rPr lang="tr-TR" sz="3000" smtClean="0"/>
              <a:t>Ön yargılarınızın farkında olun.</a:t>
            </a:r>
          </a:p>
          <a:p>
            <a:pPr eaLnBrk="1" hangingPunct="1">
              <a:lnSpc>
                <a:spcPct val="80000"/>
              </a:lnSpc>
            </a:pPr>
            <a:r>
              <a:rPr lang="tr-TR" sz="3000" smtClean="0"/>
              <a:t>Etiketlemekten kaçının</a:t>
            </a:r>
          </a:p>
          <a:p>
            <a:pPr eaLnBrk="1" hangingPunct="1">
              <a:lnSpc>
                <a:spcPct val="80000"/>
              </a:lnSpc>
            </a:pPr>
            <a:r>
              <a:rPr lang="tr-TR" sz="3000" smtClean="0"/>
              <a:t>Herkesin hata yapabileceğini, önemli olanın bunu fark</a:t>
            </a:r>
            <a:r>
              <a:rPr lang="tr-TR" sz="3000" smtClean="0">
                <a:latin typeface="Arial" pitchFamily="34" charset="0"/>
              </a:rPr>
              <a:t> </a:t>
            </a:r>
            <a:r>
              <a:rPr lang="tr-TR" sz="3000" smtClean="0"/>
              <a:t>etmek ve telafi etmek olduğunu söyleyin.</a:t>
            </a:r>
          </a:p>
          <a:p>
            <a:pPr eaLnBrk="1" hangingPunct="1">
              <a:lnSpc>
                <a:spcPct val="80000"/>
              </a:lnSpc>
            </a:pPr>
            <a:r>
              <a:rPr lang="tr-TR" sz="3000" smtClean="0"/>
              <a:t>Onu sevdiğinizi ve daima yanında olacağınızı vurgulayın.</a:t>
            </a:r>
          </a:p>
          <a:p>
            <a:pPr eaLnBrk="1" hangingPunct="1">
              <a:lnSpc>
                <a:spcPct val="80000"/>
              </a:lnSpc>
            </a:pPr>
            <a:r>
              <a:rPr lang="tr-TR" sz="3000" smtClean="0"/>
              <a:t>Amacınızın ona destek olmak olduğunu belirtin.</a:t>
            </a:r>
          </a:p>
          <a:p>
            <a:pPr eaLnBrk="1" hangingPunct="1">
              <a:lnSpc>
                <a:spcPct val="80000"/>
              </a:lnSpc>
            </a:pPr>
            <a:r>
              <a:rPr lang="tr-TR" sz="3000" smtClean="0">
                <a:solidFill>
                  <a:srgbClr val="FFFF66"/>
                </a:solidFill>
              </a:rPr>
              <a:t>Yardım ya da danışmanlık alması için ikna edin.</a:t>
            </a: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ACİL DURUM NEDİR?</a:t>
            </a:r>
            <a:endParaRPr lang="tr-TR" dirty="0">
              <a:solidFill>
                <a:schemeClr val="tx2">
                  <a:tint val="100000"/>
                  <a:shade val="90000"/>
                  <a:satMod val="250000"/>
                  <a:alpha val="100000"/>
                </a:schemeClr>
              </a:solidFill>
            </a:endParaRPr>
          </a:p>
        </p:txBody>
      </p:sp>
      <p:sp>
        <p:nvSpPr>
          <p:cNvPr id="90115" name="Rectangle 3"/>
          <p:cNvSpPr>
            <a:spLocks noGrp="1" noChangeArrowheads="1"/>
          </p:cNvSpPr>
          <p:nvPr>
            <p:ph idx="1"/>
          </p:nvPr>
        </p:nvSpPr>
        <p:spPr/>
        <p:txBody>
          <a:bodyPr/>
          <a:lstStyle/>
          <a:p>
            <a:pPr eaLnBrk="1" hangingPunct="1"/>
            <a:r>
              <a:rPr lang="tr-TR" smtClean="0"/>
              <a:t>Maddenin yüksek dozda alınması (zehirlenme,aşırı doz)</a:t>
            </a:r>
          </a:p>
          <a:p>
            <a:pPr eaLnBrk="1" hangingPunct="1">
              <a:buFont typeface="Wingdings 2" pitchFamily="18" charset="2"/>
              <a:buNone/>
            </a:pPr>
            <a:endParaRPr lang="tr-TR" smtClean="0"/>
          </a:p>
          <a:p>
            <a:pPr eaLnBrk="1" hangingPunct="1"/>
            <a:r>
              <a:rPr lang="tr-TR" smtClean="0"/>
              <a:t>Madde bulunmadığı için ortaya çıkan şiddetli yoksunluk belirtileri.</a:t>
            </a:r>
          </a:p>
          <a:p>
            <a:pPr eaLnBrk="1" hangingPunct="1"/>
            <a:endParaRPr lang="tr-TR" smtClean="0"/>
          </a:p>
        </p:txBody>
      </p:sp>
      <p:sp>
        <p:nvSpPr>
          <p:cNvPr id="2" name="Altbilgi Yer Tutucusu 1"/>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ACİL DURUMLARDA NE YAPILMALI?</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a:xfrm>
            <a:off x="457200" y="1646238"/>
            <a:ext cx="8229600" cy="4997450"/>
          </a:xfrm>
        </p:spPr>
        <p:txBody>
          <a:bodyPr>
            <a:normAutofit fontScale="77500" lnSpcReduction="20000"/>
          </a:bodyPr>
          <a:lstStyle/>
          <a:p>
            <a:pPr eaLnBrk="1" fontAlgn="auto" hangingPunct="1">
              <a:spcBef>
                <a:spcPts val="0"/>
              </a:spcBef>
              <a:spcAft>
                <a:spcPts val="0"/>
              </a:spcAft>
              <a:buFont typeface="Wingdings 2"/>
              <a:buChar char=""/>
              <a:defRPr/>
            </a:pPr>
            <a:r>
              <a:rPr lang="tr-TR" dirty="0" smtClean="0"/>
              <a:t>Acil servis numarası olan 112’yi arayın, ambulans ve doktor isteyin.</a:t>
            </a:r>
          </a:p>
          <a:p>
            <a:pPr eaLnBrk="1" fontAlgn="auto" hangingPunct="1">
              <a:spcBef>
                <a:spcPts val="0"/>
              </a:spcBef>
              <a:spcAft>
                <a:spcPts val="0"/>
              </a:spcAft>
              <a:buFont typeface="Wingdings 2"/>
              <a:buChar char=""/>
              <a:defRPr/>
            </a:pPr>
            <a:endParaRPr lang="tr-TR" dirty="0" smtClean="0"/>
          </a:p>
          <a:p>
            <a:pPr eaLnBrk="1" fontAlgn="auto" hangingPunct="1">
              <a:spcBef>
                <a:spcPts val="0"/>
              </a:spcBef>
              <a:spcAft>
                <a:spcPts val="0"/>
              </a:spcAft>
              <a:buFont typeface="Wingdings 2"/>
              <a:buChar char=""/>
              <a:defRPr/>
            </a:pPr>
            <a:r>
              <a:rPr lang="tr-TR" dirty="0" smtClean="0"/>
              <a:t>Soğukkanlılığınızı koruyun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Çocuğu sakinleştirmeye ve güven vermeye çalışın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Ortamı sakinleştirmek için ışıkları ve gürültüyü azaltın.</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Bilincini kaybettiyse yan yatırın ve soluk aldığından emin olun</a:t>
            </a:r>
          </a:p>
          <a:p>
            <a:pPr eaLnBrk="1" fontAlgn="auto" hangingPunct="1">
              <a:spcBef>
                <a:spcPts val="0"/>
              </a:spcBef>
              <a:spcAft>
                <a:spcPts val="0"/>
              </a:spcAft>
              <a:buFont typeface="Wingdings 2"/>
              <a:buChar char=""/>
              <a:defRPr/>
            </a:pPr>
            <a:endParaRPr lang="tr-TR" dirty="0" smtClean="0"/>
          </a:p>
          <a:p>
            <a:pPr eaLnBrk="1" fontAlgn="auto" hangingPunct="1">
              <a:spcBef>
                <a:spcPts val="0"/>
              </a:spcBef>
              <a:spcAft>
                <a:spcPts val="0"/>
              </a:spcAft>
              <a:buFont typeface="Wingdings 2"/>
              <a:buChar char=""/>
              <a:defRPr/>
            </a:pPr>
            <a:r>
              <a:rPr lang="tr-TR" dirty="0" smtClean="0"/>
              <a:t>Kullandığı maddeyi, ilacı ya da tozu dikkatli bir şekilde toplayarak doktora verin.</a:t>
            </a:r>
          </a:p>
          <a:p>
            <a:pPr eaLnBrk="1" fontAlgn="auto" hangingPunct="1">
              <a:spcBef>
                <a:spcPts val="0"/>
              </a:spcBef>
              <a:spcAft>
                <a:spcPts val="0"/>
              </a:spcAft>
              <a:buFont typeface="Wingdings 2"/>
              <a:buNone/>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BAĞIMLILIK YAPAN MADDELER</a:t>
            </a:r>
            <a:endParaRPr lang="tr-TR" dirty="0">
              <a:solidFill>
                <a:schemeClr val="tx2">
                  <a:tint val="100000"/>
                  <a:shade val="90000"/>
                  <a:satMod val="250000"/>
                  <a:alpha val="100000"/>
                </a:schemeClr>
              </a:solidFill>
            </a:endParaRPr>
          </a:p>
        </p:txBody>
      </p:sp>
      <p:sp>
        <p:nvSpPr>
          <p:cNvPr id="18435" name="2 İçerik Yer Tutucusu"/>
          <p:cNvSpPr>
            <a:spLocks noGrp="1"/>
          </p:cNvSpPr>
          <p:nvPr>
            <p:ph sz="half" idx="1"/>
          </p:nvPr>
        </p:nvSpPr>
        <p:spPr>
          <a:xfrm>
            <a:off x="457200" y="1646238"/>
            <a:ext cx="4038600" cy="4525962"/>
          </a:xfrm>
        </p:spPr>
        <p:txBody>
          <a:bodyPr/>
          <a:lstStyle/>
          <a:p>
            <a:pPr eaLnBrk="1" hangingPunct="1"/>
            <a:r>
              <a:rPr lang="tr-TR" smtClean="0"/>
              <a:t>Sigara			</a:t>
            </a:r>
          </a:p>
          <a:p>
            <a:pPr eaLnBrk="1" hangingPunct="1"/>
            <a:r>
              <a:rPr lang="tr-TR" smtClean="0"/>
              <a:t>Esrar			</a:t>
            </a:r>
          </a:p>
          <a:p>
            <a:pPr eaLnBrk="1" hangingPunct="1"/>
            <a:r>
              <a:rPr lang="tr-TR" smtClean="0"/>
              <a:t>Eroin			</a:t>
            </a:r>
          </a:p>
          <a:p>
            <a:pPr eaLnBrk="1" hangingPunct="1"/>
            <a:r>
              <a:rPr lang="tr-TR" smtClean="0"/>
              <a:t>Kokain</a:t>
            </a:r>
          </a:p>
          <a:p>
            <a:pPr eaLnBrk="1" hangingPunct="1"/>
            <a:r>
              <a:rPr lang="tr-TR" smtClean="0"/>
              <a:t>Kafein</a:t>
            </a:r>
          </a:p>
          <a:p>
            <a:pPr eaLnBrk="1" hangingPunct="1"/>
            <a:r>
              <a:rPr lang="tr-TR" smtClean="0"/>
              <a:t>Alkol</a:t>
            </a:r>
          </a:p>
          <a:p>
            <a:pPr eaLnBrk="1" hangingPunct="1"/>
            <a:r>
              <a:rPr lang="tr-TR" smtClean="0"/>
              <a:t>Uçucu maddeler</a:t>
            </a:r>
          </a:p>
          <a:p>
            <a:pPr eaLnBrk="1" hangingPunct="1"/>
            <a:r>
              <a:rPr lang="tr-TR" smtClean="0"/>
              <a:t>Ecstasy</a:t>
            </a:r>
          </a:p>
          <a:p>
            <a:pPr eaLnBrk="1" hangingPunct="1">
              <a:buFont typeface="Wingdings 2" pitchFamily="18" charset="2"/>
              <a:buNone/>
            </a:pPr>
            <a:endParaRPr lang="tr-TR" smtClean="0"/>
          </a:p>
          <a:p>
            <a:pPr eaLnBrk="1" hangingPunct="1"/>
            <a:endParaRPr lang="tr-TR" smtClean="0"/>
          </a:p>
        </p:txBody>
      </p:sp>
      <p:sp>
        <p:nvSpPr>
          <p:cNvPr id="18436" name="3 İçerik Yer Tutucusu"/>
          <p:cNvSpPr>
            <a:spLocks noGrp="1"/>
          </p:cNvSpPr>
          <p:nvPr>
            <p:ph sz="half" idx="2"/>
          </p:nvPr>
        </p:nvSpPr>
        <p:spPr>
          <a:xfrm>
            <a:off x="4071938" y="1646238"/>
            <a:ext cx="4857750" cy="4525962"/>
          </a:xfrm>
        </p:spPr>
        <p:txBody>
          <a:bodyPr/>
          <a:lstStyle/>
          <a:p>
            <a:pPr eaLnBrk="1" hangingPunct="1"/>
            <a:r>
              <a:rPr lang="tr-TR" smtClean="0"/>
              <a:t>Morfin</a:t>
            </a:r>
          </a:p>
          <a:p>
            <a:pPr eaLnBrk="1" hangingPunct="1"/>
            <a:r>
              <a:rPr lang="tr-TR" smtClean="0"/>
              <a:t>Akineton  vb.bazı ilaçlar	</a:t>
            </a:r>
          </a:p>
          <a:p>
            <a:pPr eaLnBrk="1" hangingPunct="1"/>
            <a:r>
              <a:rPr lang="tr-TR" smtClean="0"/>
              <a:t>Bazı mantarlar</a:t>
            </a:r>
          </a:p>
          <a:p>
            <a:pPr eaLnBrk="1" hangingPunct="1"/>
            <a:r>
              <a:rPr lang="tr-TR" smtClean="0"/>
              <a:t>LSD </a:t>
            </a:r>
          </a:p>
          <a:p>
            <a:pPr eaLnBrk="1" hangingPunct="1">
              <a:buFont typeface="Wingdings 2" pitchFamily="18" charset="2"/>
              <a:buNone/>
            </a:pPr>
            <a:endParaRPr lang="tr-TR" smtClean="0"/>
          </a:p>
          <a:p>
            <a:pPr eaLnBrk="1" hangingPunct="1"/>
            <a:endParaRPr lang="tr-TR" smtClean="0"/>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normAutofit fontScale="90000"/>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YASAL YÖNDEN ALKOL VE MADDE KULLANIMI</a:t>
            </a:r>
            <a:endParaRPr lang="tr-TR" dirty="0">
              <a:solidFill>
                <a:schemeClr val="tx2">
                  <a:tint val="100000"/>
                  <a:shade val="90000"/>
                  <a:satMod val="250000"/>
                  <a:alpha val="100000"/>
                </a:schemeClr>
              </a:solidFill>
            </a:endParaRPr>
          </a:p>
        </p:txBody>
      </p:sp>
      <p:sp>
        <p:nvSpPr>
          <p:cNvPr id="92163" name="2 İçerik Yer Tutucusu"/>
          <p:cNvSpPr>
            <a:spLocks noGrp="1"/>
          </p:cNvSpPr>
          <p:nvPr>
            <p:ph idx="1"/>
          </p:nvPr>
        </p:nvSpPr>
        <p:spPr/>
        <p:txBody>
          <a:bodyPr/>
          <a:lstStyle/>
          <a:p>
            <a:pPr eaLnBrk="1" hangingPunct="1">
              <a:buFont typeface="Wingdings 2" pitchFamily="18" charset="2"/>
              <a:buNone/>
            </a:pPr>
            <a:endParaRPr lang="tr-TR" smtClean="0"/>
          </a:p>
          <a:p>
            <a:pPr eaLnBrk="1" hangingPunct="1">
              <a:buFont typeface="Wingdings 2" pitchFamily="18" charset="2"/>
              <a:buNone/>
            </a:pPr>
            <a:endParaRPr lang="tr-TR" smtClean="0"/>
          </a:p>
        </p:txBody>
      </p:sp>
      <p:sp>
        <p:nvSpPr>
          <p:cNvPr id="92164" name="3 Dikdörtgen"/>
          <p:cNvSpPr>
            <a:spLocks noChangeArrowheads="1"/>
          </p:cNvSpPr>
          <p:nvPr/>
        </p:nvSpPr>
        <p:spPr bwMode="auto">
          <a:xfrm>
            <a:off x="214313" y="1571625"/>
            <a:ext cx="8715375" cy="4894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endParaRPr lang="tr-TR" sz="1200">
              <a:latin typeface="Rockwell" pitchFamily="18" charset="0"/>
            </a:endParaRPr>
          </a:p>
          <a:p>
            <a:r>
              <a:rPr lang="tr-TR" sz="2000">
                <a:latin typeface="Rockwell" pitchFamily="18" charset="0"/>
              </a:rPr>
              <a:t>TCK Madde 192’ye göre; </a:t>
            </a:r>
          </a:p>
          <a:p>
            <a:endParaRPr lang="tr-TR" sz="2000">
              <a:latin typeface="Rockwell" pitchFamily="18" charset="0"/>
            </a:endParaRPr>
          </a:p>
          <a:p>
            <a:r>
              <a:rPr lang="tr-TR" sz="2000">
                <a:latin typeface="Rockwell" pitchFamily="18" charset="0"/>
              </a:rPr>
              <a:t>	Kullanan kişi </a:t>
            </a:r>
            <a:r>
              <a:rPr lang="tr-TR" sz="2000" u="sng">
                <a:latin typeface="Rockwell" pitchFamily="18" charset="0"/>
              </a:rPr>
              <a:t>soruşturma başlatılmadan önce </a:t>
            </a:r>
            <a:r>
              <a:rPr lang="tr-TR" sz="2000">
                <a:latin typeface="Rockwell" pitchFamily="18" charset="0"/>
              </a:rPr>
              <a:t>resmi makamlara 	başvurarak tedavi olmayı isterse, hakkında cezaya hükmolunmaz. </a:t>
            </a:r>
          </a:p>
          <a:p>
            <a:endParaRPr lang="tr-TR" sz="2000">
              <a:latin typeface="Rockwell" pitchFamily="18" charset="0"/>
            </a:endParaRPr>
          </a:p>
          <a:p>
            <a:endParaRPr lang="tr-TR" sz="2000">
              <a:latin typeface="Rockwell" pitchFamily="18" charset="0"/>
            </a:endParaRPr>
          </a:p>
          <a:p>
            <a:r>
              <a:rPr lang="tr-TR" sz="2000">
                <a:latin typeface="Rockwell" pitchFamily="18" charset="0"/>
              </a:rPr>
              <a:t>	Kullanıcı olan çocukların </a:t>
            </a:r>
            <a:r>
              <a:rPr lang="tr-TR" sz="2000">
                <a:solidFill>
                  <a:srgbClr val="FFFF00"/>
                </a:solidFill>
                <a:latin typeface="Rockwell" pitchFamily="18" charset="0"/>
              </a:rPr>
              <a:t>hukuki süreç başlamadan önce</a:t>
            </a:r>
            <a:r>
              <a:rPr lang="tr-TR" sz="2000">
                <a:solidFill>
                  <a:srgbClr val="FF0000"/>
                </a:solidFill>
                <a:latin typeface="Rockwell" pitchFamily="18" charset="0"/>
              </a:rPr>
              <a:t> </a:t>
            </a:r>
            <a:r>
              <a:rPr lang="tr-TR" sz="2000">
                <a:latin typeface="Rockwell" pitchFamily="18" charset="0"/>
              </a:rPr>
              <a:t>tedaviye 	ikna  edilmeleri önemli </a:t>
            </a:r>
          </a:p>
          <a:p>
            <a:endParaRPr lang="tr-TR" sz="2000">
              <a:latin typeface="Rockwell" pitchFamily="18" charset="0"/>
            </a:endParaRPr>
          </a:p>
          <a:p>
            <a:r>
              <a:rPr lang="tr-TR" sz="2000">
                <a:latin typeface="Rockwell" pitchFamily="18" charset="0"/>
              </a:rPr>
              <a:t>	12 yaşın üzerindeki çocukları okuldan polis, çocuk koruma 	kanunu kapsamında, </a:t>
            </a:r>
            <a:r>
              <a:rPr lang="tr-TR" sz="2000" u="sng">
                <a:solidFill>
                  <a:srgbClr val="FFFF00"/>
                </a:solidFill>
                <a:latin typeface="Rockwell" pitchFamily="18" charset="0"/>
              </a:rPr>
              <a:t>sivil ekiplerle </a:t>
            </a:r>
            <a:r>
              <a:rPr lang="tr-TR" sz="2000">
                <a:latin typeface="Rockwell" pitchFamily="18" charset="0"/>
              </a:rPr>
              <a:t>alabilir, karakola değil, çocuk 	şubeye 	götürülmeleri gerekir.</a:t>
            </a:r>
          </a:p>
          <a:p>
            <a:endParaRPr lang="tr-TR" sz="2000">
              <a:latin typeface="Rockwell" pitchFamily="18" charset="0"/>
            </a:endParaRPr>
          </a:p>
          <a:p>
            <a:r>
              <a:rPr lang="tr-TR" sz="2000">
                <a:latin typeface="Rockwell" pitchFamily="18" charset="0"/>
              </a:rPr>
              <a:t>	15 yaş altındaki çocukların alınması için savcılık talimatı 	gerekiyor</a:t>
            </a:r>
          </a:p>
        </p:txBody>
      </p:sp>
      <p:sp>
        <p:nvSpPr>
          <p:cNvPr id="3" name="Altbilgi Yer Tutucusu 2"/>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BAŞVURULACAK YERLER</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92500" lnSpcReduction="20000"/>
          </a:bodyPr>
          <a:lstStyle/>
          <a:p>
            <a:pPr eaLnBrk="1" fontAlgn="auto" hangingPunct="1">
              <a:spcBef>
                <a:spcPts val="0"/>
              </a:spcBef>
              <a:spcAft>
                <a:spcPts val="0"/>
              </a:spcAft>
              <a:buFont typeface="Wingdings 2"/>
              <a:buNone/>
              <a:defRPr/>
            </a:pPr>
            <a:r>
              <a:rPr lang="tr-TR" dirty="0" smtClean="0"/>
              <a:t>   Ankara Numune Eğitim ve Araştırma Hastanesi AMATEM Kliniği-395 95 95</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None/>
              <a:defRPr/>
            </a:pPr>
            <a:r>
              <a:rPr lang="tr-TR" dirty="0" smtClean="0"/>
              <a:t>	A.Ü.Tıp Fakültesi -310 33 33</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None/>
              <a:defRPr/>
            </a:pPr>
            <a:r>
              <a:rPr lang="tr-TR" dirty="0" smtClean="0"/>
              <a:t>	Gazi Üniversitesi Tıp Fakültesi-202 44 44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None/>
              <a:defRPr/>
            </a:pPr>
            <a:r>
              <a:rPr lang="tr-TR" dirty="0" smtClean="0"/>
              <a:t>	Ankara Barosu Gelincik Kadın ve Çocuk Merkezi-444 43 06</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None/>
              <a:defRPr/>
            </a:pPr>
            <a:r>
              <a:rPr lang="tr-TR" dirty="0" smtClean="0"/>
              <a:t>	Çankaya RAM-466 67 76</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endParaRPr lang="tr-TR" dirty="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idx="4294967295"/>
          </p:nvPr>
        </p:nvSpPr>
        <p:spPr>
          <a:xfrm>
            <a:off x="500034" y="254001"/>
            <a:ext cx="7729566" cy="1317611"/>
          </a:xfrm>
        </p:spPr>
        <p:txBody>
          <a:bodyPr/>
          <a:lstStyle/>
          <a:p>
            <a:pPr marL="54864" indent="0" algn="ctr" eaLnBrk="1" fontAlgn="auto" hangingPunct="1">
              <a:spcAft>
                <a:spcPts val="0"/>
              </a:spcAft>
              <a:defRPr/>
            </a:pPr>
            <a:r>
              <a:rPr lang="tr-TR" sz="6000" dirty="0" smtClean="0">
                <a:solidFill>
                  <a:schemeClr val="tx2">
                    <a:tint val="100000"/>
                    <a:shade val="90000"/>
                    <a:satMod val="250000"/>
                    <a:alpha val="100000"/>
                  </a:schemeClr>
                </a:solidFill>
              </a:rPr>
              <a:t>TEŞEKKÜRLER</a:t>
            </a:r>
            <a:endParaRPr lang="tr-TR" sz="6000" dirty="0">
              <a:solidFill>
                <a:schemeClr val="tx2">
                  <a:tint val="100000"/>
                  <a:shade val="90000"/>
                  <a:satMod val="250000"/>
                  <a:alpha val="100000"/>
                </a:schemeClr>
              </a:solidFill>
            </a:endParaRPr>
          </a:p>
        </p:txBody>
      </p:sp>
      <p:pic>
        <p:nvPicPr>
          <p:cNvPr id="94211" name="Picture 2" descr="J:\TÜM FOTOLAR\trabzon\DCIM\101MSDCF\DSC02914.JPG"/>
          <p:cNvPicPr>
            <a:picLocks noGrp="1" noChangeAspect="1" noChangeArrowheads="1"/>
          </p:cNvPicPr>
          <p:nvPr>
            <p:ph idx="4294967295"/>
          </p:nvPr>
        </p:nvPicPr>
        <p:blipFill>
          <a:blip r:embed="rId2" cstate="print">
            <a:extLst>
              <a:ext uri="{28A0092B-C50C-407E-A947-70E740481C1C}">
                <a14:useLocalDpi xmlns="" xmlns:a14="http://schemas.microsoft.com/office/drawing/2010/main" val="0"/>
              </a:ext>
            </a:extLst>
          </a:blip>
          <a:srcRect/>
          <a:stretch>
            <a:fillRect/>
          </a:stretch>
        </p:blipFill>
        <p:spPr>
          <a:xfrm>
            <a:off x="214313" y="1643063"/>
            <a:ext cx="8643937" cy="4786312"/>
          </a:xfrm>
        </p:spPr>
      </p:pic>
      <p:sp>
        <p:nvSpPr>
          <p:cNvPr id="3" name="Altbilgi Yer Tutucusu 2"/>
          <p:cNvSpPr>
            <a:spLocks noGrp="1"/>
          </p:cNvSpPr>
          <p:nvPr>
            <p:ph type="ftr" sz="quarter" idx="10"/>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C:\Documents and Settings\Administrator\Desktop\bağımlılık\görseller\sigara2.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43813" y="1357313"/>
            <a:ext cx="1285875" cy="3571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1 Başlık"/>
          <p:cNvSpPr>
            <a:spLocks noGrp="1"/>
          </p:cNvSpPr>
          <p:nvPr>
            <p:ph type="title"/>
          </p:nvPr>
        </p:nvSpPr>
        <p:spPr>
          <a:xfrm>
            <a:off x="457200" y="253536"/>
            <a:ext cx="8229600" cy="1143000"/>
          </a:xfrm>
        </p:spPr>
        <p:txBody>
          <a:bodyPr/>
          <a:lstStyle/>
          <a:p>
            <a:pPr marL="54864" indent="0" eaLnBrk="1" fontAlgn="auto" hangingPunct="1">
              <a:spcAft>
                <a:spcPts val="0"/>
              </a:spcAft>
              <a:defRPr/>
            </a:pPr>
            <a:r>
              <a:rPr lang="tr-TR" dirty="0" smtClean="0">
                <a:solidFill>
                  <a:schemeClr val="tx2">
                    <a:tint val="100000"/>
                    <a:shade val="90000"/>
                    <a:satMod val="250000"/>
                    <a:alpha val="100000"/>
                  </a:schemeClr>
                </a:solidFill>
              </a:rPr>
              <a:t>NİKOTİN</a:t>
            </a:r>
            <a:endParaRPr lang="tr-TR" dirty="0">
              <a:solidFill>
                <a:schemeClr val="tx2">
                  <a:tint val="100000"/>
                  <a:shade val="90000"/>
                  <a:satMod val="250000"/>
                  <a:alpha val="100000"/>
                </a:schemeClr>
              </a:solidFill>
            </a:endParaRPr>
          </a:p>
        </p:txBody>
      </p:sp>
      <p:sp>
        <p:nvSpPr>
          <p:cNvPr id="3" name="2 İçerik Yer Tutucusu"/>
          <p:cNvSpPr>
            <a:spLocks noGrp="1"/>
          </p:cNvSpPr>
          <p:nvPr>
            <p:ph idx="1"/>
          </p:nvPr>
        </p:nvSpPr>
        <p:spPr/>
        <p:txBody>
          <a:bodyPr>
            <a:normAutofit fontScale="85000" lnSpcReduction="20000"/>
          </a:bodyPr>
          <a:lstStyle/>
          <a:p>
            <a:pPr eaLnBrk="1" fontAlgn="auto" hangingPunct="1">
              <a:spcBef>
                <a:spcPts val="0"/>
              </a:spcBef>
              <a:spcAft>
                <a:spcPts val="0"/>
              </a:spcAft>
              <a:buFont typeface="Wingdings 2"/>
              <a:buChar char=""/>
              <a:defRPr/>
            </a:pPr>
            <a:r>
              <a:rPr lang="tr-TR" dirty="0" smtClean="0"/>
              <a:t>Sigara ya da puro olarak alınır.     </a:t>
            </a:r>
          </a:p>
          <a:p>
            <a:pPr eaLnBrk="1" fontAlgn="auto" hangingPunct="1">
              <a:spcBef>
                <a:spcPts val="0"/>
              </a:spcBef>
              <a:spcAft>
                <a:spcPts val="0"/>
              </a:spcAft>
              <a:buFont typeface="Wingdings 2"/>
              <a:buNone/>
              <a:defRPr/>
            </a:pPr>
            <a:r>
              <a:rPr lang="tr-TR" dirty="0" smtClean="0"/>
              <a:t>                   </a:t>
            </a:r>
          </a:p>
          <a:p>
            <a:pPr eaLnBrk="1" fontAlgn="auto" hangingPunct="1">
              <a:spcBef>
                <a:spcPts val="0"/>
              </a:spcBef>
              <a:spcAft>
                <a:spcPts val="0"/>
              </a:spcAft>
              <a:buFont typeface="Wingdings 2"/>
              <a:buChar char=""/>
              <a:defRPr/>
            </a:pPr>
            <a:r>
              <a:rPr lang="tr-TR" dirty="0" smtClean="0"/>
              <a:t>Bağımlılığı çok güçlüdür ve bırakmak çok zordur.</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Yağ dokusunda biriktiğinden sigara bırakıldıktan sonra da vücuttan atılması çok uzun sürer.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Ağız kokusu yapar, dişleri sarartır. </a:t>
            </a:r>
          </a:p>
          <a:p>
            <a:pPr eaLnBrk="1" fontAlgn="auto" hangingPunct="1">
              <a:spcBef>
                <a:spcPts val="0"/>
              </a:spcBef>
              <a:spcAft>
                <a:spcPts val="0"/>
              </a:spcAft>
              <a:buFont typeface="Wingdings 2"/>
              <a:buNone/>
              <a:defRPr/>
            </a:pPr>
            <a:endParaRPr lang="tr-TR" dirty="0" smtClean="0"/>
          </a:p>
          <a:p>
            <a:pPr eaLnBrk="1" fontAlgn="auto" hangingPunct="1">
              <a:spcBef>
                <a:spcPts val="0"/>
              </a:spcBef>
              <a:spcAft>
                <a:spcPts val="0"/>
              </a:spcAft>
              <a:buFont typeface="Wingdings 2"/>
              <a:buChar char=""/>
              <a:defRPr/>
            </a:pPr>
            <a:r>
              <a:rPr lang="tr-TR" dirty="0" smtClean="0"/>
              <a:t>Kalp damarlarında tıkanıklık, bronşların daralması sonucu akciğer rahatsızlıkları, beyin damarlarında tıkanma ve buna bağlı felç, ayak ve bacak damarlarında tıkanma görülür. </a:t>
            </a:r>
          </a:p>
          <a:p>
            <a:pPr eaLnBrk="1" fontAlgn="auto" hangingPunct="1">
              <a:spcBef>
                <a:spcPts val="0"/>
              </a:spcBef>
              <a:spcAft>
                <a:spcPts val="0"/>
              </a:spcAft>
              <a:buFont typeface="Wingdings 2"/>
              <a:buChar char=""/>
              <a:defRPr/>
            </a:pPr>
            <a:endParaRPr lang="tr-TR" dirty="0" smtClean="0"/>
          </a:p>
        </p:txBody>
      </p:sp>
      <p:sp>
        <p:nvSpPr>
          <p:cNvPr id="4" name="Altbilgi Yer Tutucusu 3"/>
          <p:cNvSpPr>
            <a:spLocks noGrp="1"/>
          </p:cNvSpPr>
          <p:nvPr>
            <p:ph type="ftr" sz="quarter" idx="11"/>
          </p:nvPr>
        </p:nvSpPr>
        <p:spPr/>
        <p:txBody>
          <a:bodyPr/>
          <a:lstStyle/>
          <a:p>
            <a:pPr>
              <a:defRPr/>
            </a:pPr>
            <a:r>
              <a:rPr lang="tr-TR" smtClean="0"/>
              <a:t>ÇANKAYA REHBERLİK VE ARAŞTIRMA MERKEZİ</a:t>
            </a:r>
            <a:endParaRPr lang="tr-T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öküm">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Döküm">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Döküm">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1267</TotalTime>
  <Words>3092</Words>
  <Application>Microsoft Office PowerPoint</Application>
  <PresentationFormat>Ekran Gösterisi (4:3)</PresentationFormat>
  <Paragraphs>605</Paragraphs>
  <Slides>82</Slides>
  <Notes>2</Notes>
  <HiddenSlides>0</HiddenSlides>
  <MMClips>0</MMClips>
  <ScaleCrop>false</ScaleCrop>
  <HeadingPairs>
    <vt:vector size="4" baseType="variant">
      <vt:variant>
        <vt:lpstr>Tema</vt:lpstr>
      </vt:variant>
      <vt:variant>
        <vt:i4>1</vt:i4>
      </vt:variant>
      <vt:variant>
        <vt:lpstr>Slayt Başlıkları</vt:lpstr>
      </vt:variant>
      <vt:variant>
        <vt:i4>82</vt:i4>
      </vt:variant>
    </vt:vector>
  </HeadingPairs>
  <TitlesOfParts>
    <vt:vector size="83" baseType="lpstr">
      <vt:lpstr>Döküm</vt:lpstr>
      <vt:lpstr>ALKOL VE MADDE BAĞIMLILIĞI</vt:lpstr>
      <vt:lpstr>1.BÖLÜM</vt:lpstr>
      <vt:lpstr>Slayt 3</vt:lpstr>
      <vt:lpstr>Slayt 4</vt:lpstr>
      <vt:lpstr>Slayt 5</vt:lpstr>
      <vt:lpstr>MADDE BAĞIMLILIĞI TANI ÖLÇÜTLERİ</vt:lpstr>
      <vt:lpstr>BAĞIMLILIK  YAPAN MADDELER</vt:lpstr>
      <vt:lpstr>BAĞIMLILIK YAPAN MADDELER</vt:lpstr>
      <vt:lpstr>NİKOTİN</vt:lpstr>
      <vt:lpstr>Slayt 10</vt:lpstr>
      <vt:lpstr>NİKOTİN(2)</vt:lpstr>
      <vt:lpstr>ALKOL</vt:lpstr>
      <vt:lpstr>ALKOL(2)</vt:lpstr>
      <vt:lpstr>ALKOL (3)</vt:lpstr>
      <vt:lpstr>Slayt 15</vt:lpstr>
      <vt:lpstr>ESRAR</vt:lpstr>
      <vt:lpstr>ESRAR (2)</vt:lpstr>
      <vt:lpstr>ESRAR (3)</vt:lpstr>
      <vt:lpstr>               ESRARLA İLGİLİ YANLIŞ İNANÇLAR</vt:lpstr>
      <vt:lpstr>UÇUCU MADDELER</vt:lpstr>
      <vt:lpstr>UÇUCU MADDELER (2)</vt:lpstr>
      <vt:lpstr>Slayt 22</vt:lpstr>
      <vt:lpstr>ECSTACY(MDMA)</vt:lpstr>
      <vt:lpstr>ECSTASY (2)</vt:lpstr>
      <vt:lpstr>Ecstacy</vt:lpstr>
      <vt:lpstr>EROİN</vt:lpstr>
      <vt:lpstr>EROİN (2)</vt:lpstr>
      <vt:lpstr>Slayt 28</vt:lpstr>
      <vt:lpstr>                                         İLAÇ OLARAK KULLANILAN ANCAK BAĞIMLILIK YAPABİLECEK MADDELER</vt:lpstr>
      <vt:lpstr>2.BÖLÜM</vt:lpstr>
      <vt:lpstr>       RİSK YARATAN FAKTÖRLER -Aile-</vt:lpstr>
      <vt:lpstr>RİSK YARATAN FAKTÖRER -Bireysel-</vt:lpstr>
      <vt:lpstr>RİSK YARATAN FAKTÖRLER -Arkadaşlar-</vt:lpstr>
      <vt:lpstr>RİSK YARATAN FAKTÖRLER -Toplumsal, Sosyo-ekonomik-</vt:lpstr>
      <vt:lpstr>  ÇOCUĞUNUZUN MADDE KULLANMAYA BAŞLAMASINI ÖNLEMEK İÇİN NELER YAPABİLİRSİNİZ?</vt:lpstr>
      <vt:lpstr>Slayt 36</vt:lpstr>
      <vt:lpstr>Slayt 37</vt:lpstr>
      <vt:lpstr>Slayt 38</vt:lpstr>
      <vt:lpstr>Slayt 39</vt:lpstr>
      <vt:lpstr>Slayt 40</vt:lpstr>
      <vt:lpstr>Slayt 41</vt:lpstr>
      <vt:lpstr>Slayt 42</vt:lpstr>
      <vt:lpstr>Slayt 43</vt:lpstr>
      <vt:lpstr>Slayt 44</vt:lpstr>
      <vt:lpstr>Slayt 45</vt:lpstr>
      <vt:lpstr>Slayt 46</vt:lpstr>
      <vt:lpstr>Slayt 47</vt:lpstr>
      <vt:lpstr>Slayt 48</vt:lpstr>
      <vt:lpstr>Slayt 49</vt:lpstr>
      <vt:lpstr>Slayt 50</vt:lpstr>
      <vt:lpstr>ÖNLEME:OKUL ÖNCESİ DÖNEM</vt:lpstr>
      <vt:lpstr>ÖNLEME:OKUL  ÇAĞI</vt:lpstr>
      <vt:lpstr>ERGENLİK DÖNEMİ ÖZELLİKLERİ</vt:lpstr>
      <vt:lpstr>ÖNLEME:ERGENLİK DÖNEMİ</vt:lpstr>
      <vt:lpstr>ÖNLEME:ERGENLİK DÖNEMİ (2)</vt:lpstr>
      <vt:lpstr>ÖNLEME ERGENLİK DÖNEMİ (3)</vt:lpstr>
      <vt:lpstr>3.BÖLÜM</vt:lpstr>
      <vt:lpstr>Slayt 58</vt:lpstr>
      <vt:lpstr>Slayt 59</vt:lpstr>
      <vt:lpstr>DOĞRULAR-YANLIŞLAR</vt:lpstr>
      <vt:lpstr>SİGARA İÇTİĞİNİ ÖĞRENDİĞİNİZDE…</vt:lpstr>
      <vt:lpstr>Slayt 62</vt:lpstr>
      <vt:lpstr>ALKOL ALIMI…</vt:lpstr>
      <vt:lpstr>ALKOL ALIMI (2)…</vt:lpstr>
      <vt:lpstr>BAĞIMLI KİŞİDE….</vt:lpstr>
      <vt:lpstr>  MADDE KULLANAN ÇOCUĞU FARKETME YOLLARI</vt:lpstr>
      <vt:lpstr>MADDE KULLANAN ÇOCUĞU FARKETME YOLLARI (2)</vt:lpstr>
      <vt:lpstr>MADDE KULLANAN ÇOCUĞU FARKETME YOLLARI (3)</vt:lpstr>
      <vt:lpstr>MADDE KULLANAN KİŞİYİ FARKETME YOLLARI(4)</vt:lpstr>
      <vt:lpstr>MADDE KULLANAN ÇOCUĞU FARKETME YOLLARI(5)</vt:lpstr>
      <vt:lpstr>MADDE KULLANAN ÇOCUĞU FARKETME YOLLARI(6)</vt:lpstr>
      <vt:lpstr>MADDE KULLANAN ÇOCUĞU FARKETME YOLLARI(7)</vt:lpstr>
      <vt:lpstr>ÇOCUĞUNUN MADDE KULLANDIĞINI ÖĞRENEN ANNE-BABANIN TEPKİLERİ</vt:lpstr>
      <vt:lpstr>Slayt 74</vt:lpstr>
      <vt:lpstr>Slayt 75</vt:lpstr>
      <vt:lpstr>Slayt 76</vt:lpstr>
      <vt:lpstr>MADDE KULLANAN GENÇE YAKLAŞIM..</vt:lpstr>
      <vt:lpstr>ACİL DURUM NEDİR?</vt:lpstr>
      <vt:lpstr>ACİL DURUMLARDA NE YAPILMALI?</vt:lpstr>
      <vt:lpstr>YASAL YÖNDEN ALKOL VE MADDE KULLANIMI</vt:lpstr>
      <vt:lpstr>BAŞVURULACAK YERLER</vt:lpstr>
      <vt:lpstr>TEŞEKKÜRLER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ALKOL VE MADDE BAĞIMLILIĞI</dc:title>
  <dc:creator>Yagmur</dc:creator>
  <cp:lastModifiedBy>Zeliha Kahraman</cp:lastModifiedBy>
  <cp:revision>161</cp:revision>
  <dcterms:modified xsi:type="dcterms:W3CDTF">2014-05-23T07:17:06Z</dcterms:modified>
</cp:coreProperties>
</file>